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  <p:sldId id="273" r:id="rId16"/>
    <p:sldId id="271" r:id="rId17"/>
    <p:sldId id="272" r:id="rId18"/>
    <p:sldId id="276" r:id="rId19"/>
    <p:sldId id="274" r:id="rId20"/>
    <p:sldId id="275" r:id="rId21"/>
    <p:sldId id="279" r:id="rId22"/>
    <p:sldId id="277" r:id="rId23"/>
    <p:sldId id="278" r:id="rId24"/>
    <p:sldId id="281" r:id="rId25"/>
    <p:sldId id="280" r:id="rId26"/>
    <p:sldId id="284" r:id="rId27"/>
    <p:sldId id="282" r:id="rId28"/>
    <p:sldId id="286" r:id="rId29"/>
    <p:sldId id="287" r:id="rId30"/>
    <p:sldId id="288" r:id="rId31"/>
    <p:sldId id="285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9" r:id="rId41"/>
    <p:sldId id="297" r:id="rId42"/>
    <p:sldId id="301" r:id="rId43"/>
    <p:sldId id="302" r:id="rId44"/>
    <p:sldId id="298" r:id="rId45"/>
    <p:sldId id="303" r:id="rId46"/>
    <p:sldId id="304" r:id="rId47"/>
    <p:sldId id="28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20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5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3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09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12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D308E5-9CBB-443E-8D1C-5E7679B12BF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2D6F0A-8510-4424-90AD-549B47F7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7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7478D2-7D96-23BB-97AF-8623EC4CC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22515" y="3293361"/>
            <a:ext cx="8565502" cy="2902166"/>
          </a:xfrm>
        </p:spPr>
        <p:txBody>
          <a:bodyPr>
            <a:norm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3691AA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B Zar" panose="00000400000000000000" pitchFamily="2" charset="-78"/>
              </a:rPr>
              <a:t> معاونت بهداشتی دانشگاه علوم پزشکی گیلان </a:t>
            </a:r>
          </a:p>
          <a:p>
            <a:pPr marL="45720" marR="0" lvl="0" indent="0" algn="ct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3691AA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B Zar" panose="00000400000000000000" pitchFamily="2" charset="-78"/>
              </a:rPr>
              <a:t>      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4557A1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B Zar" panose="00000400000000000000" pitchFamily="2" charset="-78"/>
              </a:rPr>
              <a:t>گروه پیشگیری و مبارزه با بیماریهای غیرواگیر                 </a:t>
            </a: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fa-IR" sz="2400" b="1" dirty="0">
                <a:solidFill>
                  <a:srgbClr val="4557A1">
                    <a:lumMod val="75000"/>
                  </a:srgbClr>
                </a:solidFill>
                <a:latin typeface="Georgia"/>
                <a:cs typeface="B Zar" panose="00000400000000000000" pitchFamily="2" charset="-78"/>
              </a:rPr>
              <a:t>دکتر فائزه پورمدیر   </a:t>
            </a:r>
          </a:p>
          <a:p>
            <a:pPr marL="45720" marR="0" lvl="0" indent="0" algn="ct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fa-IR" sz="2400" b="1" dirty="0">
                <a:solidFill>
                  <a:srgbClr val="4557A1">
                    <a:lumMod val="75000"/>
                  </a:srgbClr>
                </a:solidFill>
                <a:latin typeface="Georgia"/>
                <a:cs typeface="B Zar" panose="00000400000000000000" pitchFamily="2" charset="-78"/>
              </a:rPr>
              <a:t>پاییز 1402 </a:t>
            </a:r>
            <a:endParaRPr lang="en-US" dirty="0"/>
          </a:p>
        </p:txBody>
      </p:sp>
      <p:pic>
        <p:nvPicPr>
          <p:cNvPr id="1026" name="Picture 2" descr="دانلود تصویر تایپوگرافی رسم الخط بسم الله الرحمن الرحیم با ...">
            <a:extLst>
              <a:ext uri="{FF2B5EF4-FFF2-40B4-BE49-F238E27FC236}">
                <a16:creationId xmlns:a16="http://schemas.microsoft.com/office/drawing/2014/main" id="{FE31B616-8B60-5DB9-7BC1-C33C956C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62" y="91750"/>
            <a:ext cx="3371494" cy="35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5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سلامتی.jpg">
            <a:extLst>
              <a:ext uri="{FF2B5EF4-FFF2-40B4-BE49-F238E27FC236}">
                <a16:creationId xmlns:a16="http://schemas.microsoft.com/office/drawing/2014/main" id="{5EBEB7CB-67DC-E4E9-F1B8-E803510D3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" y="49666"/>
            <a:ext cx="11594841" cy="67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E3B105-D39E-EA95-7B7B-8B1046F26254}"/>
              </a:ext>
            </a:extLst>
          </p:cNvPr>
          <p:cNvSpPr txBox="1">
            <a:spLocks/>
          </p:cNvSpPr>
          <p:nvPr/>
        </p:nvSpPr>
        <p:spPr>
          <a:xfrm>
            <a:off x="7249902" y="205275"/>
            <a:ext cx="3694906" cy="24954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>296190 نفر معادل </a:t>
            </a:r>
            <a:r>
              <a:rPr lang="fa-IR" dirty="0">
                <a:solidFill>
                  <a:srgbClr val="FF0000"/>
                </a:solidFill>
                <a:cs typeface="B Zar" panose="00000400000000000000" pitchFamily="2" charset="-78"/>
              </a:rPr>
              <a:t>16.1%</a:t>
            </a:r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/>
            </a:r>
            <a:b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> از افراد بالای 30سال و بالاتر</a:t>
            </a:r>
            <a:b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> از ابتدای سال تا کنون </a:t>
            </a:r>
            <a:b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>خطر سنجی </a:t>
            </a:r>
            <a:b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</a:br>
            <a:r>
              <a:rPr lang="fa-IR" dirty="0">
                <a:solidFill>
                  <a:schemeClr val="bg1"/>
                </a:solidFill>
                <a:cs typeface="B Zar" panose="00000400000000000000" pitchFamily="2" charset="-78"/>
              </a:rPr>
              <a:t>شدند</a:t>
            </a:r>
            <a:endParaRPr lang="en-US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47F91-6E2F-42E1-2948-C26F30A1054F}"/>
              </a:ext>
            </a:extLst>
          </p:cNvPr>
          <p:cNvSpPr txBox="1"/>
          <p:nvPr/>
        </p:nvSpPr>
        <p:spPr>
          <a:xfrm>
            <a:off x="8122298" y="43904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طب کار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EE319D-4FEE-0E94-1A4A-27BB27910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231" y="4465700"/>
            <a:ext cx="3573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solidFill>
                  <a:srgbClr val="0070C0"/>
                </a:solidFill>
                <a:cs typeface="B Titr" pitchFamily="2" charset="-78"/>
              </a:rPr>
              <a:t>بیماریابی</a:t>
            </a:r>
            <a:br>
              <a:rPr lang="fa-IR" sz="3600" dirty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70C0"/>
                </a:solidFill>
                <a:cs typeface="B Titr" pitchFamily="2" charset="-78"/>
              </a:rPr>
              <a:t> و</a:t>
            </a:r>
            <a:br>
              <a:rPr lang="fa-IR" sz="3600" dirty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70C0"/>
                </a:solidFill>
                <a:cs typeface="B Titr" pitchFamily="2" charset="-78"/>
              </a:rPr>
              <a:t> تشخیص </a:t>
            </a:r>
            <a:br>
              <a:rPr lang="fa-IR" sz="3600" dirty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70C0"/>
                </a:solidFill>
                <a:cs typeface="B Titr" pitchFamily="2" charset="-78"/>
              </a:rPr>
              <a:t>زودهنگام بیماران؟؟؟</a:t>
            </a:r>
            <a:endParaRPr lang="en-US" sz="36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76336-50EB-C443-B89A-7BD085A84D35}"/>
              </a:ext>
            </a:extLst>
          </p:cNvPr>
          <p:cNvSpPr txBox="1"/>
          <p:nvPr/>
        </p:nvSpPr>
        <p:spPr>
          <a:xfrm>
            <a:off x="4076361" y="476463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پرسنل سایر ادارات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60FFC-CD60-E8CC-656D-95FD91E95AAE}"/>
              </a:ext>
            </a:extLst>
          </p:cNvPr>
          <p:cNvSpPr txBox="1"/>
          <p:nvPr/>
        </p:nvSpPr>
        <p:spPr>
          <a:xfrm>
            <a:off x="5797758" y="563083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پرسنل بهداشتی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EF1ED-32C6-F8C5-65CD-399C6843CFE0}"/>
              </a:ext>
            </a:extLst>
          </p:cNvPr>
          <p:cNvSpPr txBox="1"/>
          <p:nvPr/>
        </p:nvSpPr>
        <p:spPr>
          <a:xfrm>
            <a:off x="10124932" y="5630831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مراجعین سایر خدمات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41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4AFF9BB-9585-0C3F-D054-E0BAD06BA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545380"/>
              </p:ext>
            </p:extLst>
          </p:nvPr>
        </p:nvGraphicFramePr>
        <p:xfrm>
          <a:off x="1824345" y="652734"/>
          <a:ext cx="8418613" cy="555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389">
                  <a:extLst>
                    <a:ext uri="{9D8B030D-6E8A-4147-A177-3AD203B41FA5}">
                      <a16:colId xmlns:a16="http://schemas.microsoft.com/office/drawing/2014/main" val="2040047809"/>
                    </a:ext>
                  </a:extLst>
                </a:gridCol>
                <a:gridCol w="4703224">
                  <a:extLst>
                    <a:ext uri="{9D8B030D-6E8A-4147-A177-3AD203B41FA5}">
                      <a16:colId xmlns:a16="http://schemas.microsoft.com/office/drawing/2014/main" val="3307967252"/>
                    </a:ext>
                  </a:extLst>
                </a:gridCol>
              </a:tblGrid>
              <a:tr h="925422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3600" dirty="0"/>
                        <a:t>آمار گیلان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98127"/>
                  </a:ext>
                </a:extLst>
              </a:tr>
              <a:tr h="92542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Zar" panose="00000400000000000000" pitchFamily="2" charset="-78"/>
                        </a:rPr>
                        <a:t>98100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>
                          <a:cs typeface="B Zar" panose="00000400000000000000" pitchFamily="2" charset="-78"/>
                        </a:rPr>
                        <a:t>تعداد بیماران مبتلا به دیابت شناسایی شده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35352"/>
                  </a:ext>
                </a:extLst>
              </a:tr>
              <a:tr h="92542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Zar" panose="00000400000000000000" pitchFamily="2" charset="-78"/>
                        </a:rPr>
                        <a:t>5.33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cs typeface="B Zar" panose="00000400000000000000" pitchFamily="2" charset="-78"/>
                        </a:rPr>
                        <a:t>شیوع دیابت در استان</a:t>
                      </a:r>
                      <a:endParaRPr lang="en-US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025034"/>
                  </a:ext>
                </a:extLst>
              </a:tr>
              <a:tr h="92542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Zar" panose="00000400000000000000" pitchFamily="2" charset="-78"/>
                        </a:rPr>
                        <a:t>30.69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>
                          <a:cs typeface="B Zar" panose="00000400000000000000" pitchFamily="2" charset="-78"/>
                        </a:rPr>
                        <a:t>متوسط مراقبت فصلی پزشک 6 ماه اول سال استان</a:t>
                      </a:r>
                      <a:endParaRPr lang="en-US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844242"/>
                  </a:ext>
                </a:extLst>
              </a:tr>
              <a:tr h="92542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Zar" panose="00000400000000000000" pitchFamily="2" charset="-78"/>
                        </a:rPr>
                        <a:t>27.98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anose="00000400000000000000" pitchFamily="2" charset="-78"/>
                        </a:rPr>
                        <a:t>متوسط مراقبت ماهانه غیرپزشک 6 ماه </a:t>
                      </a:r>
                      <a:r>
                        <a:rPr lang="fa-IR" sz="1800" b="1">
                          <a:cs typeface="B Zar" panose="00000400000000000000" pitchFamily="2" charset="-78"/>
                        </a:rPr>
                        <a:t>اول سال استان</a:t>
                      </a:r>
                      <a:endParaRPr lang="en-US" sz="1800" b="1" dirty="0">
                        <a:cs typeface="B Zar" panose="00000400000000000000" pitchFamily="2" charset="-78"/>
                      </a:endParaRPr>
                    </a:p>
                    <a:p>
                      <a:pPr algn="r" rtl="1"/>
                      <a:endParaRPr lang="en-US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91015"/>
                  </a:ext>
                </a:extLst>
              </a:tr>
              <a:tr h="92542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cs typeface="B Zar" panose="00000400000000000000" pitchFamily="2" charset="-78"/>
                        </a:rPr>
                        <a:t>18.75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>
                          <a:cs typeface="B Zar" panose="00000400000000000000" pitchFamily="2" charset="-78"/>
                        </a:rPr>
                        <a:t>مورد انتظار شیوع </a:t>
                      </a:r>
                      <a:r>
                        <a:rPr lang="en-US" b="1" dirty="0">
                          <a:cs typeface="B Zar" panose="00000400000000000000" pitchFamily="2" charset="-78"/>
                        </a:rPr>
                        <a:t>steps</a:t>
                      </a:r>
                      <a:r>
                        <a:rPr lang="fa-IR" b="1" dirty="0">
                          <a:cs typeface="B Zar" panose="00000400000000000000" pitchFamily="2" charset="-78"/>
                        </a:rPr>
                        <a:t>1400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34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00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6928-4EA1-7880-092F-6356637F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6" y="-103328"/>
            <a:ext cx="9159551" cy="1507067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cs typeface="B Titr" pitchFamily="2" charset="-78"/>
              </a:rPr>
              <a:t>خطرسنجی به عنوان مهمترین روش بیماریابی دیابت، فشارخون بالا، اختلال چربی خون و بیماری های قلبی عروقی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DDEC-CFC0-6D83-42EF-160D16AC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106" y="1306286"/>
            <a:ext cx="10083314" cy="5309119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با توجه به اینکه در طی 8 ماه  از سال 1402 تعداد 296190 نفر از جمعیت 30 سال و بالاتر خدمت فعالیت خطر سنجی قلبی عروقی را دریافت نموده اند</a:t>
            </a:r>
          </a:p>
          <a:p>
            <a:pPr marL="0" indent="0" algn="ctr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 یعنی کمتر از 17 % جمعیت هدف از نظر بیماریهای دیابت، فشارخون بالا، اختلال چربی خون غربالگری شده اند</a:t>
            </a:r>
          </a:p>
          <a:p>
            <a:pPr marL="0" indent="0" algn="ctr" rtl="1">
              <a:buNone/>
            </a:pP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در حالیکه انتظار می رود تا پایان هرسال تقریبا 90 جمعیت 30سال و بالاتر حداقل یکبار مورد ارزیابی خطرسنجی قلبی عروقی قرار گیرند</a:t>
            </a:r>
          </a:p>
          <a:p>
            <a:pPr marL="0" indent="0" algn="ctr" rtl="1">
              <a:buNone/>
            </a:pP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یعنی </a:t>
            </a:r>
          </a:p>
          <a:p>
            <a:pPr marL="0" indent="0" algn="ctr" rtl="1">
              <a:buNone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باید 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ظرف مدت 8 ماه، 60 درصد جمعیت هدف خطرسنجی شده باشند</a:t>
            </a:r>
            <a:endParaRPr lang="fa-IR" sz="2000" b="1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ctr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 و</a:t>
            </a:r>
          </a:p>
          <a:p>
            <a:pPr marL="0" indent="0" algn="ctr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 این اختلاف</a:t>
            </a:r>
          </a:p>
          <a:p>
            <a:pPr marL="0" indent="0" algn="ctr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یعنی غافل شدن از این قاتلان خاموش . </a:t>
            </a:r>
          </a:p>
          <a:p>
            <a:pPr marL="0" indent="0" algn="ctr" rtl="1">
              <a:buNone/>
            </a:pPr>
            <a:endParaRPr lang="fa-IR" sz="2000" b="1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 algn="just" rtl="1">
              <a:buNone/>
            </a:pP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در حالیکه سرعت افزایش شیوع این بیماری</a:t>
            </a:r>
            <a:r>
              <a:rPr lang="en-US" sz="2000" b="1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cs typeface="B Titr" pitchFamily="2" charset="-78"/>
              </a:rPr>
              <a:t>و عامل خطر چاقی  آن چنان بالاست که از اهداف سازمان جهانی بهداشت ثابت نگه داشتن آن تا سال 2025 می باشد.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3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D15B-2DBC-B74F-3F89-8D823C03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285" y="92614"/>
            <a:ext cx="7787984" cy="1507067"/>
          </a:xfrm>
        </p:spPr>
        <p:txBody>
          <a:bodyPr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بیماری دیابت چیست؟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6DA9D-AEBA-9356-8B12-46A4EFE8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755" y="1366934"/>
            <a:ext cx="8621453" cy="5136503"/>
          </a:xfrm>
        </p:spPr>
        <p:txBody>
          <a:bodyPr/>
          <a:lstStyle/>
          <a:p>
            <a:pPr algn="justLow" rtl="1"/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مواد غذايي بعد از مصرف در بدن به صورت قند (گلوكز) درمي‌آيد و از اين قند براي توليد انرژي استفاده مي‌شود.</a:t>
            </a:r>
          </a:p>
          <a:p>
            <a:pPr marL="0" indent="0" algn="justLow" rtl="1">
              <a:buNone/>
            </a:pPr>
            <a:endParaRPr lang="fa-IR" sz="28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justLow" rtl="1"/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اگر انسولين كم باشد و يا نتواند خوب عمل نماید، قند وارد سلول نشده و سلول گرسنه مي‌ماند و در نتيجه كار بدن دچار اشكال مي‌شود، از طرفي قند خون بالا رفته و قند خون بالا مي‌تواند مانند سم عمل كرده و به سلول‌ها و بافت‌هاي بدن آسيب برساند.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07549EA-923F-04AB-DC42-51BCF53B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5" y="1366934"/>
            <a:ext cx="2731245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7A56-0A22-973E-4718-8781236D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9457"/>
            <a:ext cx="4029456" cy="1005839"/>
          </a:xfrm>
        </p:spPr>
        <p:txBody>
          <a:bodyPr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انواع دیابت: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F3FB-375F-AAD0-EE1D-FDE57F29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603504"/>
            <a:ext cx="8534400" cy="5818971"/>
          </a:xfrm>
        </p:spPr>
        <p:txBody>
          <a:bodyPr/>
          <a:lstStyle/>
          <a:p>
            <a:pPr algn="justLow" rtl="1"/>
            <a:endParaRPr lang="fa-IR" b="1" dirty="0"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دیابت نوع 1</a:t>
            </a:r>
          </a:p>
          <a:p>
            <a:pPr algn="justLow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دیابت نوع 2</a:t>
            </a:r>
          </a:p>
          <a:p>
            <a:pPr algn="justLow" rtl="1"/>
            <a:endParaRPr lang="fa-IR" b="1" dirty="0">
              <a:cs typeface="B Titr" panose="00000700000000000000" pitchFamily="2" charset="-78"/>
            </a:endParaRPr>
          </a:p>
          <a:p>
            <a:pPr algn="justLow" rtl="1"/>
            <a:r>
              <a:rPr lang="fa-IR" b="1" dirty="0">
                <a:cs typeface="B Titr" panose="00000700000000000000" pitchFamily="2" charset="-78"/>
              </a:rPr>
              <a:t>ديابت بارداري </a:t>
            </a:r>
          </a:p>
          <a:p>
            <a:pPr algn="justLow" rtl="1"/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دیابت بارداری به شرایطی گفته می‌شود که افزایش قند خون برای اولین بار، در طی دوران بارداری دیده شود. دیابت بارداری، تقریباً در ۴ درصد از بارداری‌ها بروز می‌کند. </a:t>
            </a:r>
          </a:p>
          <a:p>
            <a:pPr marL="109728" indent="0" algn="r" rtl="1">
              <a:buNone/>
            </a:pPr>
            <a:endParaRPr lang="en-US" dirty="0"/>
          </a:p>
          <a:p>
            <a:pPr lvl="0" algn="r" rtl="1"/>
            <a:r>
              <a:rPr lang="fa-IR" b="1" dirty="0">
                <a:cs typeface="B Titr" pitchFamily="2" charset="-78"/>
              </a:rPr>
              <a:t>انواع اختصاصی دیابت</a:t>
            </a:r>
            <a:endParaRPr lang="en-US" b="1" dirty="0">
              <a:cs typeface="B Titr" pitchFamily="2" charset="-78"/>
            </a:endParaRPr>
          </a:p>
          <a:p>
            <a:pPr algn="r" rtl="1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به علت بیماریهای دیگرمثل اختلالات ژنتیکی، بیماری اگزوکرین پانکراس، آندوکرینوپاتی ها، مصرف برخی داروها، عفونت ها یا اختلالات سیستم ایمنی ایجاد می شود.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9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ED86EC-A815-32B0-5AD7-BF13C961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127" y="237930"/>
            <a:ext cx="8534400" cy="5660136"/>
          </a:xfrm>
        </p:spPr>
        <p:txBody>
          <a:bodyPr>
            <a:normAutofit lnSpcReduction="10000"/>
          </a:bodyPr>
          <a:lstStyle/>
          <a:p>
            <a:pPr algn="justLow" rtl="1"/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نوع1 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نوع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بدن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نمي‌تواند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بسيار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مي‌كند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همين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دليل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نوع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ديابت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حتما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بايد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تزريق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شود تا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نياز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بدن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تامين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گردد. </a:t>
            </a:r>
          </a:p>
          <a:p>
            <a:pPr algn="justLow" rtl="1"/>
            <a:r>
              <a:rPr lang="fa-IR" b="1" dirty="0" err="1">
                <a:cs typeface="B Titr" panose="00000700000000000000" pitchFamily="2" charset="-78"/>
              </a:rPr>
              <a:t>ديابت</a:t>
            </a:r>
            <a:r>
              <a:rPr lang="fa-IR" b="1" dirty="0">
                <a:cs typeface="B Titr" panose="00000700000000000000" pitchFamily="2" charset="-78"/>
              </a:rPr>
              <a:t> نوع 2</a:t>
            </a:r>
          </a:p>
          <a:p>
            <a:pPr marL="0" indent="0" algn="justLow" rtl="1">
              <a:buNone/>
            </a:pP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دراين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نوع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بيماري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، بدن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مقداركم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‌‌‌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ويا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بدن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نمي‌تواند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به طور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كامل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از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توليد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شده استفاده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كند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(مقاومت به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انسولين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). دراغلب اين بيماران نياز به مصرف قرص‌هاي پايين آورنده‌ي قندخون و در تعدادي از آن‌ها نیز نیاز به مصرف انسولین وجود دارد. </a:t>
            </a:r>
          </a:p>
          <a:p>
            <a:pPr algn="justLow" rtl="1"/>
            <a:r>
              <a:rPr lang="fa-IR" b="1" dirty="0">
                <a:cs typeface="B Titr" panose="00000700000000000000" pitchFamily="2" charset="-78"/>
              </a:rPr>
              <a:t>ديابت بارداري </a:t>
            </a: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دیابت بارداری به شرایطی گفته می‌شود که افزایش قند خون برای اولین بار، در طی دوران بارداری دیده شود. دیابت بارداری، تقریباً در ۴ درصد از بارداری‌ها بروز می‌کند. </a:t>
            </a:r>
          </a:p>
          <a:p>
            <a:pPr marL="109728" indent="0" algn="r" rtl="1">
              <a:buNone/>
            </a:pPr>
            <a:endParaRPr lang="en-US" dirty="0"/>
          </a:p>
          <a:p>
            <a:pPr lvl="0" algn="r" rtl="1"/>
            <a:r>
              <a:rPr lang="fa-IR" b="1" dirty="0">
                <a:cs typeface="B Titr" pitchFamily="2" charset="-78"/>
              </a:rPr>
              <a:t>انواع اختصاصی دیابت</a:t>
            </a:r>
            <a:endParaRPr lang="en-US" b="1" dirty="0"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به علت بیماریهای دیگرمثل اختلالات ژنتیکی، بیماری اگزوکرین پانکراس، آندوکرینوپاتی ها، مصرف برخی داروها، عفونت ها یا اختلالات سیستم ایمنی ایجاد می شود.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marL="0" indent="0" algn="justLow" rtl="1">
              <a:buNone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ز نياز به مصرف انسولين وجود دارد.</a:t>
            </a:r>
          </a:p>
        </p:txBody>
      </p:sp>
    </p:spTree>
    <p:extLst>
      <p:ext uri="{BB962C8B-B14F-4D97-AF65-F5344CB8AC3E}">
        <p14:creationId xmlns:p14="http://schemas.microsoft.com/office/powerpoint/2010/main" val="89249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D301-137D-DAC8-3C78-95FD85D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73" y="171365"/>
            <a:ext cx="7770502" cy="1507067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Zar" panose="00000400000000000000" pitchFamily="2" charset="-78"/>
              </a:rPr>
              <a:t>عوامل خطر بروز دیابت نوع 2:</a:t>
            </a:r>
            <a:endParaRPr lang="en-US" sz="40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83E3-DC84-65A6-75CE-97AACB22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978" y="1678432"/>
            <a:ext cx="8772924" cy="4703708"/>
          </a:xfrm>
        </p:spPr>
        <p:txBody>
          <a:bodyPr/>
          <a:lstStyle/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وزن و چاقی</a:t>
            </a:r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(</a:t>
            </a: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سلول های چربی نسبت به سلول های ماهیچه ای بیشتر در برابر انسولین مقاومت می کنند.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)</a:t>
            </a:r>
          </a:p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فشارخون بالا</a:t>
            </a:r>
          </a:p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اختلال چربی های خون</a:t>
            </a:r>
          </a:p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سابقه خانوادگی در فامیل درجه 1 ( ژنتیک)</a:t>
            </a:r>
          </a:p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سبک زندگی ناسالم (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تغذیه نامناسب، کم تحرکی، مصرف دخانیات و الکل )</a:t>
            </a:r>
          </a:p>
          <a:p>
            <a:pPr algn="r"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سن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B10D4-3083-3CBB-4BCF-29CE9CFF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2" y="1678432"/>
            <a:ext cx="2653004" cy="318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0D11-0022-D772-1981-CC45DC90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09" y="1847461"/>
            <a:ext cx="8814319" cy="316722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900" dirty="0">
                <a:solidFill>
                  <a:srgbClr val="FF0000"/>
                </a:solidFill>
                <a:cs typeface="B Titr" pitchFamily="2" charset="-78"/>
              </a:rPr>
              <a:t>گروه های هدف :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2060"/>
                </a:solidFill>
                <a:cs typeface="B Titr" pitchFamily="2" charset="-78"/>
              </a:rPr>
              <a:t> افراد 30 سال و بیشتر</a:t>
            </a:r>
            <a:br>
              <a:rPr lang="fa-IR" sz="3600" dirty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sz="3600" dirty="0">
                <a:solidFill>
                  <a:srgbClr val="002060"/>
                </a:solidFill>
                <a:cs typeface="B Titr" pitchFamily="2" charset="-78"/>
              </a:rPr>
            </a:br>
            <a:r>
              <a:rPr lang="fa-IR" sz="3600" dirty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3200" dirty="0">
                <a:solidFill>
                  <a:srgbClr val="002060"/>
                </a:solidFill>
                <a:cs typeface="B Titr" pitchFamily="2" charset="-78"/>
              </a:rPr>
              <a:t>زنان باردار</a:t>
            </a:r>
            <a:br>
              <a:rPr lang="fa-IR" sz="3200" dirty="0">
                <a:solidFill>
                  <a:srgbClr val="002060"/>
                </a:solidFill>
                <a:cs typeface="B Titr" pitchFamily="2" charset="-78"/>
              </a:rPr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2BC8D-E39E-EDCE-86E4-4A3B39C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25" y="219269"/>
            <a:ext cx="8534400" cy="188011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800" b="1" dirty="0">
                <a:solidFill>
                  <a:schemeClr val="bg1"/>
                </a:solidFill>
                <a:cs typeface="B Titr" pitchFamily="2" charset="-78"/>
              </a:rPr>
              <a:t>برنامه كشوري پيشگيري و كنترل ديابت </a:t>
            </a:r>
          </a:p>
        </p:txBody>
      </p:sp>
    </p:spTree>
    <p:extLst>
      <p:ext uri="{BB962C8B-B14F-4D97-AF65-F5344CB8AC3E}">
        <p14:creationId xmlns:p14="http://schemas.microsoft.com/office/powerpoint/2010/main" val="95576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9617-6A76-6DE2-CBB1-F498C5D6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546" y="83284"/>
            <a:ext cx="2836473" cy="1064382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cs typeface="B Zar" panose="00000400000000000000" pitchFamily="2" charset="-78"/>
              </a:rPr>
              <a:t>تاریخچه: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C559-A8AB-B353-CA80-E4A102AC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3" y="1418253"/>
            <a:ext cx="10011747" cy="5197151"/>
          </a:xfrm>
        </p:spPr>
        <p:txBody>
          <a:bodyPr>
            <a:normAutofit fontScale="925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200" b="1" dirty="0">
                <a:solidFill>
                  <a:srgbClr val="FF0000"/>
                </a:solidFill>
                <a:cs typeface="B Titr" pitchFamily="2" charset="-78"/>
              </a:rPr>
              <a:t>سال1383 : </a:t>
            </a:r>
            <a:r>
              <a:rPr lang="fa-IR" sz="2600" b="1" dirty="0">
                <a:solidFill>
                  <a:schemeClr val="bg1"/>
                </a:solidFill>
                <a:cs typeface="B Zar" panose="00000400000000000000" pitchFamily="2" charset="-78"/>
              </a:rPr>
              <a:t>ادغام برنامه کشوری پیشگیری و کنترل بیماری دیابت در سیستم سلامت کشور</a:t>
            </a:r>
          </a:p>
          <a:p>
            <a:pPr algn="r" rtl="1">
              <a:buNone/>
            </a:pPr>
            <a:endParaRPr lang="fa-IR" sz="26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cs typeface="B Zar" panose="00000400000000000000" pitchFamily="2" charset="-78"/>
              </a:rPr>
              <a:t>فاز 1: </a:t>
            </a:r>
            <a:r>
              <a:rPr lang="fa-IR" sz="2600" b="1" dirty="0">
                <a:solidFill>
                  <a:srgbClr val="002060"/>
                </a:solidFill>
                <a:cs typeface="B Zar" panose="00000400000000000000" pitchFamily="2" charset="-78"/>
              </a:rPr>
              <a:t>اجرا در روستاها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latin typeface="2  Nazanin"/>
                <a:cs typeface="B Zar" panose="00000400000000000000" pitchFamily="2" charset="-78"/>
              </a:rPr>
              <a:t>وجود شبكه منسجم و جامع بهداشتي درماني در سراسر مناطق روستائي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latin typeface="2  Nazanin"/>
                <a:cs typeface="B Zar" panose="00000400000000000000" pitchFamily="2" charset="-78"/>
              </a:rPr>
              <a:t>دسترسي محدود ساكنين مناطق روستائي كشور به خدمات تخصصي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latin typeface="2  Nazanin"/>
                <a:cs typeface="B Zar" panose="00000400000000000000" pitchFamily="2" charset="-78"/>
              </a:rPr>
              <a:t>عدم وجود منابع مالي كافي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endParaRPr lang="fa-IR" sz="26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cs typeface="B Zar" panose="00000400000000000000" pitchFamily="2" charset="-78"/>
              </a:rPr>
              <a:t>فاز 2: </a:t>
            </a:r>
            <a:r>
              <a:rPr lang="fa-IR" sz="2600" b="1" dirty="0">
                <a:solidFill>
                  <a:srgbClr val="002060"/>
                </a:solidFill>
                <a:cs typeface="B Zar" panose="00000400000000000000" pitchFamily="2" charset="-78"/>
              </a:rPr>
              <a:t>اجرا در شهرهای با جمعیت بیش از یک میلیون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chemeClr val="bg1"/>
                </a:solidFill>
                <a:cs typeface="B Zar" panose="00000400000000000000" pitchFamily="2" charset="-78"/>
              </a:rPr>
              <a:t>                       (</a:t>
            </a:r>
            <a:r>
              <a:rPr lang="fa-IR" sz="2600" dirty="0">
                <a:solidFill>
                  <a:schemeClr val="bg1"/>
                </a:solidFill>
                <a:cs typeface="B Zar" panose="00000400000000000000" pitchFamily="2" charset="-78"/>
              </a:rPr>
              <a:t>با استفاده از شبکه بهداشتی درمانی و بخش خصوصی)</a:t>
            </a:r>
            <a:endParaRPr lang="fa-IR" sz="26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rgbClr val="002060"/>
                </a:solidFill>
                <a:cs typeface="B Zar" panose="00000400000000000000" pitchFamily="2" charset="-78"/>
              </a:rPr>
              <a:t>حاشیه شهرها و شهرهای زیر 50000 نفر جمعیت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1AA8-8D90-3100-27A4-36C1CD21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3" y="0"/>
            <a:ext cx="8534400" cy="1507067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cs typeface="B Zar" panose="00000400000000000000" pitchFamily="2" charset="-78"/>
              </a:rPr>
              <a:t>روند اجرایی برنامه:</a:t>
            </a:r>
            <a:endParaRPr lang="en-US" sz="4400" b="1" dirty="0">
              <a:cs typeface="B Zar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656F7-EE2E-6279-877E-D569E992D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5" y="1765379"/>
            <a:ext cx="9582538" cy="4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510A-7594-C2EF-943E-65D06CDE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10" y="-67734"/>
            <a:ext cx="8534400" cy="1507067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اهمیت بیماری های غیرواگیر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1E48-8D5A-748A-835D-9EF78E6E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8" y="1184988"/>
            <a:ext cx="9004008" cy="5449077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عوامل اجتماعی </a:t>
            </a: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و تغییر</a:t>
            </a: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سبک زندگی</a:t>
            </a: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(</a:t>
            </a: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  </a:t>
            </a: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زندگی ماشینی و کم تحرکی</a:t>
            </a: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، تغییر در نوع تغذیه</a:t>
            </a: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، مصرف دخانیات و الکل)</a:t>
            </a: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endParaRPr lang="fa-IR" sz="4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و</a:t>
            </a:r>
          </a:p>
          <a:p>
            <a:pPr marL="0" indent="0" algn="ctr" rtl="1">
              <a:buNone/>
            </a:pPr>
            <a:r>
              <a:rPr lang="ar-SA" sz="4000" dirty="0">
                <a:solidFill>
                  <a:schemeClr val="bg1"/>
                </a:solidFill>
                <a:cs typeface="B Zar" panose="00000400000000000000" pitchFamily="2" charset="-78"/>
              </a:rPr>
              <a:t>نیز افزایش امید به زندگی</a:t>
            </a:r>
            <a:endParaRPr lang="fa-IR" sz="4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باعث افزایش بروز و شیوع بیماری های غیرواگیر شد</a:t>
            </a:r>
            <a:endParaRPr lang="en-US" sz="4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5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719590-739C-98BA-8472-7D18C63F28D3}"/>
              </a:ext>
            </a:extLst>
          </p:cNvPr>
          <p:cNvSpPr txBox="1"/>
          <p:nvPr/>
        </p:nvSpPr>
        <p:spPr>
          <a:xfrm>
            <a:off x="2220686" y="186813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>
                <a:solidFill>
                  <a:srgbClr val="3333CC"/>
                </a:solidFill>
                <a:cs typeface="B Nazanin" pitchFamily="2" charset="-78"/>
              </a:rPr>
              <a:t>فلوچارت غربالگري و بيماريابي و مراقبت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8CE67-F2C4-357B-7857-532C39EB175E}"/>
              </a:ext>
            </a:extLst>
          </p:cNvPr>
          <p:cNvSpPr/>
          <p:nvPr/>
        </p:nvSpPr>
        <p:spPr>
          <a:xfrm>
            <a:off x="3584680" y="868266"/>
            <a:ext cx="7000924" cy="714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prstClr val="black"/>
                </a:solidFill>
                <a:cs typeface="B Nazanin" pitchFamily="2" charset="-78"/>
              </a:rPr>
              <a:t>اطلاع رساني همگاني و ارتقا دانش عمومي در ارتباط با ديابت و شناسايي عوامل خطر بیماری های غیرواگیر </a:t>
            </a:r>
            <a:r>
              <a:rPr lang="en-US" b="1" dirty="0">
                <a:solidFill>
                  <a:prstClr val="black"/>
                </a:solidFill>
                <a:cs typeface="B Nazanin" pitchFamily="2" charset="-78"/>
              </a:rPr>
              <a:t> </a:t>
            </a:r>
            <a:endParaRPr lang="fa-IR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9EF62-1816-6C91-0BCD-EDFE5440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780" y="1885913"/>
            <a:ext cx="6251478" cy="969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solidFill>
                  <a:prstClr val="black"/>
                </a:solidFill>
                <a:cs typeface="B Nazanin" pitchFamily="2" charset="-78"/>
              </a:rPr>
              <a:t>- مراجعه واجدين شرايط</a:t>
            </a:r>
          </a:p>
          <a:p>
            <a:pPr algn="ctr" rtl="1"/>
            <a:r>
              <a:rPr lang="fa-IR" b="1" dirty="0">
                <a:solidFill>
                  <a:prstClr val="black"/>
                </a:solidFill>
                <a:cs typeface="B Nazanin" pitchFamily="2" charset="-78"/>
              </a:rPr>
              <a:t>-اخذ شرح حال، اندازه گيري قد، وزن ، دور كمر و فشارخون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D1B0A00-D1EA-586F-654D-EE92E3604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71" y="3181598"/>
            <a:ext cx="2428892" cy="1428760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آیا حداقل يکی از عوامل خطر ديابت را دارد؟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44913E6F-89D8-742A-2235-9EC08FA02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160" y="3609956"/>
            <a:ext cx="2000264" cy="92869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آموزش همگاني براي داشتن روش زندگي سالم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AB6C06-C2A0-8D6F-FCDF-A3BFC7A45839}"/>
              </a:ext>
            </a:extLst>
          </p:cNvPr>
          <p:cNvSpPr/>
          <p:nvPr/>
        </p:nvSpPr>
        <p:spPr>
          <a:xfrm>
            <a:off x="4771022" y="3158689"/>
            <a:ext cx="785818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خير</a:t>
            </a:r>
            <a:endParaRPr lang="fa-IR" dirty="0">
              <a:solidFill>
                <a:prstClr val="white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AE5183-6D6D-B62A-FB7E-766A15C7D4D3}"/>
              </a:ext>
            </a:extLst>
          </p:cNvPr>
          <p:cNvSpPr/>
          <p:nvPr/>
        </p:nvSpPr>
        <p:spPr>
          <a:xfrm>
            <a:off x="8620325" y="3823011"/>
            <a:ext cx="785818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prstClr val="white"/>
                </a:solidFill>
                <a:cs typeface="B Nazanin" pitchFamily="2" charset="-78"/>
              </a:rPr>
              <a:t>بلي</a:t>
            </a:r>
            <a:endParaRPr lang="fa-IR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DA7FF2E-FA32-1E3B-060A-75CE9E36B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994" y="5136907"/>
            <a:ext cx="67866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معرفي به آزمايشگاه جهت انجام آزمايش هاي قند ، كراتينين و لیپیدها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9BF47DC8-DE12-6C6F-C073-94606B5D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71" y="6089122"/>
            <a:ext cx="2928958" cy="57150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ارائه نتایج آزمايش به پزشك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EAD36D-9DF9-FD6C-DD8C-BF70C8B196A4}"/>
              </a:ext>
            </a:extLst>
          </p:cNvPr>
          <p:cNvCxnSpPr>
            <a:cxnSpLocks/>
          </p:cNvCxnSpPr>
          <p:nvPr/>
        </p:nvCxnSpPr>
        <p:spPr>
          <a:xfrm rot="5400000">
            <a:off x="6826219" y="1731045"/>
            <a:ext cx="214314" cy="158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64EDB0-1156-A4A0-C4BA-90D915906166}"/>
              </a:ext>
            </a:extLst>
          </p:cNvPr>
          <p:cNvCxnSpPr>
            <a:cxnSpLocks/>
          </p:cNvCxnSpPr>
          <p:nvPr/>
        </p:nvCxnSpPr>
        <p:spPr>
          <a:xfrm flipH="1">
            <a:off x="4643486" y="4074285"/>
            <a:ext cx="810806" cy="1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6840C2-83AD-BFAB-9595-1C0236B28A33}"/>
              </a:ext>
            </a:extLst>
          </p:cNvPr>
          <p:cNvCxnSpPr/>
          <p:nvPr/>
        </p:nvCxnSpPr>
        <p:spPr>
          <a:xfrm rot="5400000">
            <a:off x="6852734" y="4910711"/>
            <a:ext cx="285754" cy="158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88702E-477D-CAF7-6483-BC692648CED0}"/>
              </a:ext>
            </a:extLst>
          </p:cNvPr>
          <p:cNvCxnSpPr/>
          <p:nvPr/>
        </p:nvCxnSpPr>
        <p:spPr>
          <a:xfrm rot="5400000">
            <a:off x="6852734" y="5855987"/>
            <a:ext cx="285754" cy="158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  <p:bldP spid="1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0FBD4381-D32B-B769-051B-8D026946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195" y="164043"/>
            <a:ext cx="8358246" cy="85725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آيا نتيجة حداقل يك آزمايش غير طبيعي است؟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0CD8A925-7E4A-1F19-EAAA-182BA87E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291" y="1804975"/>
            <a:ext cx="1785950" cy="3071834"/>
          </a:xfrm>
          <a:prstGeom prst="flowChartTerminator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پايان غربالگري در صورتي كه ميزان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BMI&lt;</a:t>
            </a: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25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است.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sz="16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توصيه به مراجعه در نوبت بعدي غربالگري عمومي</a:t>
            </a:r>
            <a:endParaRPr lang="fa-I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54F1933-ECFE-1DBB-FF89-98B7CD6A0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4" y="1804975"/>
            <a:ext cx="1928826" cy="3000396"/>
          </a:xfrm>
          <a:prstGeom prst="flowChartTerminator">
            <a:avLst/>
          </a:prstGeom>
          <a:solidFill>
            <a:srgbClr val="66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پايان غربالگري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در صورتي كه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BMI&gt;</a:t>
            </a: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25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است.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توصيه به شركت در دوره هاي آموزش تغذيه و مراجعه در نوبت بعدي غربالگري</a:t>
            </a:r>
            <a:endParaRPr lang="fa-I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074472D-1B8A-14E9-3B7C-DF2B769D0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1804975"/>
            <a:ext cx="1800225" cy="3000396"/>
          </a:xfrm>
          <a:prstGeom prst="flowChartInputOutpu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فقط قندناشتا مساوي يا بيش از 100 و كمتر از 126 است.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7198B10-08E5-AC29-19B1-22645E02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1876413"/>
            <a:ext cx="1562100" cy="2928958"/>
          </a:xfrm>
          <a:prstGeom prst="flowChartInputOutpu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فقط قند ناشتا بيش از 126 ميلي گرم در دسي ليتر  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7A7B3C96-0E0D-79F1-129F-E924EECC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9" y="1947851"/>
            <a:ext cx="995341" cy="2928958"/>
          </a:xfrm>
          <a:prstGeom prst="flowChartProcess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ساير آزمايش ها به تنهائي يا همراه با قند، مختل هستند.</a:t>
            </a: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1768BC-FBC5-0948-0BD3-121B96B3E9B8}"/>
              </a:ext>
            </a:extLst>
          </p:cNvPr>
          <p:cNvSpPr/>
          <p:nvPr/>
        </p:nvSpPr>
        <p:spPr>
          <a:xfrm>
            <a:off x="9134493" y="5134235"/>
            <a:ext cx="900106" cy="909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A</a:t>
            </a:r>
            <a:endParaRPr lang="fa-IR" sz="2000" b="1" dirty="0">
              <a:solidFill>
                <a:prstClr val="black"/>
              </a:solidFill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5DDC88C6-E882-9F39-71A4-5F2C71F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111" y="5137134"/>
            <a:ext cx="3200413" cy="909636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ورود به برنامه درماني افراد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پره ديابتي    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85A0DC-4CF2-C707-9F76-8A2754E59750}"/>
              </a:ext>
            </a:extLst>
          </p:cNvPr>
          <p:cNvSpPr/>
          <p:nvPr/>
        </p:nvSpPr>
        <p:spPr>
          <a:xfrm>
            <a:off x="3586142" y="505302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B</a:t>
            </a:r>
            <a:endParaRPr lang="fa-IR" sz="2000" b="1" dirty="0">
              <a:solidFill>
                <a:prstClr val="black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27386-895E-4046-85BC-731B7C214815}"/>
              </a:ext>
            </a:extLst>
          </p:cNvPr>
          <p:cNvSpPr/>
          <p:nvPr/>
        </p:nvSpPr>
        <p:spPr>
          <a:xfrm>
            <a:off x="1857346" y="505302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</a:t>
            </a:r>
            <a:endParaRPr lang="fa-I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04B45-7D02-A90B-1568-A7534783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362" y="2266949"/>
            <a:ext cx="8534400" cy="3400425"/>
          </a:xfrm>
        </p:spPr>
        <p:txBody>
          <a:bodyPr/>
          <a:lstStyle/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3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معرفي به كارشناس تغذيه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3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مشاوره با كارشناس ورزشي 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3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مراكز آموزش شيوه هاي صحيح زندگي 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3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توصيه به مراجعه سالانه براي آزمايش قند ناشتا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214D05-7138-9BD3-8EBD-6058C0FD597F}"/>
              </a:ext>
            </a:extLst>
          </p:cNvPr>
          <p:cNvSpPr/>
          <p:nvPr/>
        </p:nvSpPr>
        <p:spPr>
          <a:xfrm>
            <a:off x="5953914" y="476250"/>
            <a:ext cx="1214446" cy="11429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</a:t>
            </a:r>
            <a:endParaRPr lang="fa-I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5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34229A5-A8CD-3D4B-3805-7326C2C26E35}"/>
              </a:ext>
            </a:extLst>
          </p:cNvPr>
          <p:cNvSpPr/>
          <p:nvPr/>
        </p:nvSpPr>
        <p:spPr>
          <a:xfrm>
            <a:off x="5629274" y="214313"/>
            <a:ext cx="1076325" cy="1023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B</a:t>
            </a:r>
            <a:endParaRPr lang="fa-IR" b="1" dirty="0">
              <a:solidFill>
                <a:prstClr val="black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8A8C175-B7DB-C9F3-3C4F-3D0BC892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004" y="1404921"/>
            <a:ext cx="5286412" cy="64294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درخواست مجدد آزمايش قند ناشتا در يك روز ديگر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8FE261D7-865C-65D5-4D86-E1DC9230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45" y="2214534"/>
            <a:ext cx="2428892" cy="71438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FBS&lt;100 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86CF5CE-F78E-B302-4612-84D573BB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36" y="2214534"/>
            <a:ext cx="3214710" cy="785818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100</a:t>
            </a:r>
            <a:r>
              <a:rPr lang="en-US" sz="2000" b="1" i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≤</a:t>
            </a: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FBS &lt; 126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5540EB6-0E8F-F02A-3807-27D02F88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885" y="2214534"/>
            <a:ext cx="2286016" cy="71438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FBS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≥126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0EF9C9C-E7ED-CB01-B890-D39291E4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343" y="3178967"/>
            <a:ext cx="1857388" cy="500066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BMI&lt;25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2BB7D554-38EE-43BB-F9F7-3B866387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86" y="3138484"/>
            <a:ext cx="2001057" cy="570709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BMI&gt;25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9C3CA3FF-2796-A3BF-DB68-97DDBF1C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32" y="3960060"/>
            <a:ext cx="2571768" cy="114300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ورود به برنامه درماني افراد پره ديابتي    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CC0BBAF7-ADA5-A027-83A3-3B2B0548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21" y="3543298"/>
            <a:ext cx="1657353" cy="1643074"/>
          </a:xfrm>
          <a:prstGeom prst="flowChartProcess">
            <a:avLst/>
          </a:prstGeom>
          <a:solidFill>
            <a:srgbClr val="FF0000"/>
          </a:solidFill>
          <a:ln w="82550" cmpd="tri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32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ابتلا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32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به ديابت </a:t>
            </a:r>
            <a:endParaRPr lang="fa-I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59">
            <a:extLst>
              <a:ext uri="{FF2B5EF4-FFF2-40B4-BE49-F238E27FC236}">
                <a16:creationId xmlns:a16="http://schemas.microsoft.com/office/drawing/2014/main" id="{7CBD8595-F65D-D81A-617A-1774FD0DB9C1}"/>
              </a:ext>
            </a:extLst>
          </p:cNvPr>
          <p:cNvSpPr/>
          <p:nvPr/>
        </p:nvSpPr>
        <p:spPr>
          <a:xfrm>
            <a:off x="1714469" y="5395925"/>
            <a:ext cx="857256" cy="12144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E4E0FD-DCA1-2EC6-043F-8FAE85956125}"/>
              </a:ext>
            </a:extLst>
          </p:cNvPr>
          <p:cNvSpPr/>
          <p:nvPr/>
        </p:nvSpPr>
        <p:spPr>
          <a:xfrm>
            <a:off x="5400667" y="5484052"/>
            <a:ext cx="92869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</a:t>
            </a:r>
            <a:endParaRPr lang="fa-IR" b="1" dirty="0">
              <a:solidFill>
                <a:prstClr val="black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398020-AC19-2764-FEBF-1E2E18BD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5293560"/>
            <a:ext cx="3779837" cy="1295384"/>
          </a:xfrm>
        </p:spPr>
        <p:txBody>
          <a:bodyPr>
            <a:normAutofit fontScale="92500" lnSpcReduction="10000"/>
          </a:bodyPr>
          <a:lstStyle/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15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مشاوره با كارشناس ورزشي 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15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معرفي به كارشناس تغذيه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15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مراكز آموزش شيوه هاي صحيح زندگي </a:t>
            </a:r>
          </a:p>
          <a:p>
            <a:pPr marL="457200" indent="-457200" algn="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a-IR" sz="15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Zar" panose="00000400000000000000" pitchFamily="2" charset="-78"/>
              </a:rPr>
              <a:t>توصيه به مراجعه سالانه براي آزمايش قند ناشتا</a:t>
            </a:r>
          </a:p>
        </p:txBody>
      </p:sp>
    </p:spTree>
    <p:extLst>
      <p:ext uri="{BB962C8B-B14F-4D97-AF65-F5344CB8AC3E}">
        <p14:creationId xmlns:p14="http://schemas.microsoft.com/office/powerpoint/2010/main" val="257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animBg="1"/>
      <p:bldP spid="1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52">
            <a:extLst>
              <a:ext uri="{FF2B5EF4-FFF2-40B4-BE49-F238E27FC236}">
                <a16:creationId xmlns:a16="http://schemas.microsoft.com/office/drawing/2014/main" id="{F418246B-B6F2-A7DF-8B5F-CF86E07EC6C9}"/>
              </a:ext>
            </a:extLst>
          </p:cNvPr>
          <p:cNvSpPr/>
          <p:nvPr/>
        </p:nvSpPr>
        <p:spPr>
          <a:xfrm>
            <a:off x="5995985" y="103464"/>
            <a:ext cx="85725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EC9427EB-A1DA-4C4B-DC19-7A73C5B0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78" y="1257020"/>
            <a:ext cx="2857520" cy="1071570"/>
          </a:xfrm>
          <a:prstGeom prst="flowChartProcess">
            <a:avLst/>
          </a:prstGeom>
          <a:solidFill>
            <a:srgbClr val="00FFFF"/>
          </a:solidFill>
          <a:ln w="57150" cmpd="thickThin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سطح 2</a:t>
            </a:r>
          </a:p>
          <a:p>
            <a:pPr algn="ctr" rtl="1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cs typeface="B Nazanin" pitchFamily="2" charset="-78"/>
              </a:rPr>
              <a:t>بیمارستان و یا کلینیک های ویزه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1C0EE2F0-1C39-D749-5FE8-05BE6E0F4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798" y="714086"/>
            <a:ext cx="2071702" cy="2000264"/>
          </a:xfrm>
          <a:prstGeom prst="flowChartDecision">
            <a:avLst/>
          </a:prstGeom>
          <a:solidFill>
            <a:srgbClr val="FF9999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سطح 3 فوق تخصصی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752C4-0B9B-CA75-43DA-6211442637D0}"/>
              </a:ext>
            </a:extLst>
          </p:cNvPr>
          <p:cNvSpPr/>
          <p:nvPr/>
        </p:nvSpPr>
        <p:spPr>
          <a:xfrm>
            <a:off x="10158449" y="3729033"/>
            <a:ext cx="914400" cy="2271722"/>
          </a:xfrm>
          <a:prstGeom prst="rect">
            <a:avLst/>
          </a:prstGeom>
          <a:solidFill>
            <a:srgbClr val="DC4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prstClr val="black"/>
                </a:solidFill>
                <a:cs typeface="B Titr" panose="00000700000000000000" pitchFamily="2" charset="-78"/>
              </a:rPr>
              <a:t>سطح 1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C453B140-16B2-2A45-F722-00730226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838" y="3984865"/>
            <a:ext cx="2000264" cy="1000132"/>
          </a:xfrm>
          <a:prstGeom prst="flowChartProcess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8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ادامه درمان</a:t>
            </a:r>
            <a:endParaRPr lang="fa-I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0AA94438-FDA3-1133-9A1A-98F131CE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5272364"/>
            <a:ext cx="3000396" cy="1143008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آیا بیمار کاملاً تحت کنترل است؟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A319902C-2CA3-ED8C-AF41-93918D4E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34" y="582339"/>
            <a:ext cx="2143140" cy="1285884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آيا دچار عوارض ديابت است؟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1287AB1-8D38-B3F0-563D-B8B161D2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482" y="2225413"/>
            <a:ext cx="2214578" cy="148590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آیا نياز به اقدامات تخصصي دارد؟</a:t>
            </a:r>
            <a:endParaRPr lang="fa-I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FE52A8EC-AFDE-6190-CAE4-A51B1DEF0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21" y="4067174"/>
            <a:ext cx="2928958" cy="2295544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شروع درمان (رژيم غذائي و ورزش و در صورت نياز داروهاي خوراكي 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آموزش مدون ديابت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مشاوره تغذيه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مشاوره پرستاري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6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بررسي عوارض ديابت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26">
            <a:extLst>
              <a:ext uri="{FF2B5EF4-FFF2-40B4-BE49-F238E27FC236}">
                <a16:creationId xmlns:a16="http://schemas.microsoft.com/office/drawing/2014/main" id="{801E8085-1686-7707-4746-865F22D1C84D}"/>
              </a:ext>
            </a:extLst>
          </p:cNvPr>
          <p:cNvSpPr/>
          <p:nvPr/>
        </p:nvSpPr>
        <p:spPr>
          <a:xfrm>
            <a:off x="10441813" y="2968363"/>
            <a:ext cx="347705" cy="63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B29E2D2D-E939-F47B-CE8F-31ED6CD5C0E8}"/>
              </a:ext>
            </a:extLst>
          </p:cNvPr>
          <p:cNvSpPr/>
          <p:nvPr/>
        </p:nvSpPr>
        <p:spPr>
          <a:xfrm>
            <a:off x="8776127" y="4143651"/>
            <a:ext cx="1215598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B04D24-B090-DF35-42AD-65EBF89970FB}"/>
              </a:ext>
            </a:extLst>
          </p:cNvPr>
          <p:cNvCxnSpPr>
            <a:cxnSpLocks/>
          </p:cNvCxnSpPr>
          <p:nvPr/>
        </p:nvCxnSpPr>
        <p:spPr>
          <a:xfrm flipV="1">
            <a:off x="3452773" y="2110983"/>
            <a:ext cx="6443702" cy="97710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AABDF2-15C7-D9D7-1B9F-0CA00F4F339A}"/>
              </a:ext>
            </a:extLst>
          </p:cNvPr>
          <p:cNvCxnSpPr>
            <a:cxnSpLocks/>
          </p:cNvCxnSpPr>
          <p:nvPr/>
        </p:nvCxnSpPr>
        <p:spPr>
          <a:xfrm flipV="1">
            <a:off x="4162398" y="2174134"/>
            <a:ext cx="5734077" cy="301724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CE5FE4-F610-1D02-7D11-4712CC79F7E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052879" y="4686300"/>
            <a:ext cx="2371734" cy="52864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67DFD4B-79CF-99F3-8DCA-4965524BD20D}"/>
              </a:ext>
            </a:extLst>
          </p:cNvPr>
          <p:cNvSpPr/>
          <p:nvPr/>
        </p:nvSpPr>
        <p:spPr>
          <a:xfrm>
            <a:off x="5648324" y="161913"/>
            <a:ext cx="1109661" cy="981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C</a:t>
            </a:r>
            <a:endParaRPr lang="fa-IR" sz="2000" b="1" dirty="0">
              <a:solidFill>
                <a:prstClr val="black"/>
              </a:solidFill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72185C4-F308-B2FF-38A3-6BAC4B74C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700" y="1783530"/>
            <a:ext cx="1741935" cy="162163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sz="2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دیس لیپیدمی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(با و یا بدون ابتلا به دیابت)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9E574864-DDCC-FC30-8F87-FAE581CC5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795450"/>
            <a:ext cx="1614186" cy="16335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sz="2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فشارخون بالا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(با و یا بدون ابتلا به دیابت)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33DCADD-DD5E-0847-0C6D-22352979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02" y="1795450"/>
            <a:ext cx="1571636" cy="162163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اختلالات کلیوی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(با و یا بدون ابتلا به دیابت)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1883819E-D87E-B54E-57D1-AE2BA1BE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225" y="4162433"/>
            <a:ext cx="5316622" cy="2071702"/>
          </a:xfrm>
          <a:prstGeom prst="flowChart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آغاز درمان غیر داروئی و داروئی توام بر اساس دستورالعمل</a:t>
            </a:r>
          </a:p>
          <a:p>
            <a:pPr marL="342900" indent="-342900" algn="ct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آموزش</a:t>
            </a:r>
          </a:p>
          <a:p>
            <a:pPr marL="342900" indent="-342900" algn="ct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تصحيح روش زندگي</a:t>
            </a:r>
          </a:p>
          <a:p>
            <a:pPr marL="342900" indent="-342900" algn="ctr" rtl="1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بررسیهاي تخصصی</a:t>
            </a:r>
          </a:p>
          <a:p>
            <a:pPr marL="342900" indent="-342900" algn="ctr" fontAlgn="base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8E44CCD-0B80-D816-CBC5-E0AC61D8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59" y="4162433"/>
            <a:ext cx="2071702" cy="642942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بررسی توسط نفرولوژیست</a:t>
            </a:r>
            <a:endParaRPr lang="fa-I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A966A-EA6D-AFC2-A0C3-C7167963B9FF}"/>
              </a:ext>
            </a:extLst>
          </p:cNvPr>
          <p:cNvSpPr/>
          <p:nvPr/>
        </p:nvSpPr>
        <p:spPr>
          <a:xfrm>
            <a:off x="738159" y="5605480"/>
            <a:ext cx="2071702" cy="557234"/>
          </a:xfrm>
          <a:prstGeom prst="rect">
            <a:avLst/>
          </a:prstGeom>
          <a:solidFill>
            <a:srgbClr val="DC4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prstClr val="white"/>
                </a:solidFill>
                <a:cs typeface="B Titr" panose="00000700000000000000" pitchFamily="2" charset="-78"/>
              </a:rPr>
              <a:t>سطح 1</a:t>
            </a:r>
          </a:p>
        </p:txBody>
      </p:sp>
      <p:sp>
        <p:nvSpPr>
          <p:cNvPr id="11" name="Down Arrow 17">
            <a:extLst>
              <a:ext uri="{FF2B5EF4-FFF2-40B4-BE49-F238E27FC236}">
                <a16:creationId xmlns:a16="http://schemas.microsoft.com/office/drawing/2014/main" id="{1D5BF4F1-3374-20DC-B100-FD5698943D6B}"/>
              </a:ext>
            </a:extLst>
          </p:cNvPr>
          <p:cNvSpPr/>
          <p:nvPr/>
        </p:nvSpPr>
        <p:spPr>
          <a:xfrm>
            <a:off x="1419202" y="502921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8B8924-84AA-6263-8FBF-3CBDC1F698E2}"/>
              </a:ext>
            </a:extLst>
          </p:cNvPr>
          <p:cNvCxnSpPr>
            <a:cxnSpLocks/>
          </p:cNvCxnSpPr>
          <p:nvPr/>
        </p:nvCxnSpPr>
        <p:spPr>
          <a:xfrm flipH="1">
            <a:off x="4361601" y="975098"/>
            <a:ext cx="1286723" cy="45600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C068F1-BAF6-21A4-4294-31C6475A820F}"/>
              </a:ext>
            </a:extLst>
          </p:cNvPr>
          <p:cNvCxnSpPr>
            <a:cxnSpLocks/>
          </p:cNvCxnSpPr>
          <p:nvPr/>
        </p:nvCxnSpPr>
        <p:spPr>
          <a:xfrm>
            <a:off x="6202849" y="1207283"/>
            <a:ext cx="0" cy="46911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5BD575-B105-78AE-427C-A49D0B692495}"/>
              </a:ext>
            </a:extLst>
          </p:cNvPr>
          <p:cNvCxnSpPr>
            <a:cxnSpLocks/>
          </p:cNvCxnSpPr>
          <p:nvPr/>
        </p:nvCxnSpPr>
        <p:spPr>
          <a:xfrm>
            <a:off x="6824363" y="904875"/>
            <a:ext cx="795637" cy="77152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1BCF-8F39-6D4E-4FEE-A390516D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62" y="0"/>
            <a:ext cx="8534400" cy="1507067"/>
          </a:xfrm>
        </p:spPr>
        <p:txBody>
          <a:bodyPr/>
          <a:lstStyle/>
          <a:p>
            <a:pPr algn="r" rtl="1"/>
            <a:r>
              <a:rPr lang="fa-IR" sz="3600" dirty="0">
                <a:cs typeface="B Titr" panose="00000700000000000000" pitchFamily="2" charset="-78"/>
              </a:rPr>
              <a:t>وظایف کارشناس مراقب سلامت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A0D7D6-13CD-99C6-40DC-A78675F28841}"/>
              </a:ext>
            </a:extLst>
          </p:cNvPr>
          <p:cNvSpPr txBox="1">
            <a:spLocks/>
          </p:cNvSpPr>
          <p:nvPr/>
        </p:nvSpPr>
        <p:spPr>
          <a:xfrm>
            <a:off x="2324100" y="1625749"/>
            <a:ext cx="8291264" cy="472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همكاري در اطلاع رساني همگاني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مراجعين با سن 30 سال و بيش تر داراي حداقل يك عامل خطر بر اساس دستورالعمل كشوري برنامه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غربالگري زنان باردار بر اساس دستورالعمل كشوري برنامه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شناسايي بيماران ديابتي قديمي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ارجاع افراد در معرض خطر به پزشك به منظور تشخيص بيماری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پيگيري و مراقبت زنان باردار ديابتي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پيگيري و مراقبت بيماران ديابتي و افراد پره ديابتي</a:t>
            </a:r>
          </a:p>
          <a:p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3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9C0A-8162-9966-EFE5-5E9F189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943" y="240176"/>
            <a:ext cx="7097518" cy="1507067"/>
          </a:xfrm>
        </p:spPr>
        <p:txBody>
          <a:bodyPr/>
          <a:lstStyle/>
          <a:p>
            <a:pPr algn="r" rtl="1"/>
            <a:r>
              <a:rPr lang="fa-IR" sz="3600" dirty="0">
                <a:cs typeface="B Titr" panose="00000700000000000000" pitchFamily="2" charset="-78"/>
              </a:rPr>
              <a:t>وظایف کارشناس مراقب سلامت ...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8C2383-4785-B61F-BE83-54B794FA8490}"/>
              </a:ext>
            </a:extLst>
          </p:cNvPr>
          <p:cNvSpPr txBox="1">
            <a:spLocks/>
          </p:cNvSpPr>
          <p:nvPr/>
        </p:nvSpPr>
        <p:spPr>
          <a:xfrm>
            <a:off x="2174032" y="1537184"/>
            <a:ext cx="8229600" cy="501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فراخوان افراد پره ديابتي براي غربالگري ساليانه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ثبت اطلاعات در نرم افزار مربوطه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ثبت اطلاعات به منظورغربالگري بعدي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ارجاع بيماران به سطوح بالاتر بر اساس دستورالعمل كشوري برنامه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آموزش </a:t>
            </a:r>
          </a:p>
          <a:p>
            <a:pPr marL="452628" indent="-342900" algn="r" rtl="1">
              <a:buFont typeface="Wingdings" panose="05000000000000000000" pitchFamily="2" charset="2"/>
              <a:buChar char="ü"/>
            </a:pPr>
            <a:r>
              <a:rPr lang="fa-IR" b="1" dirty="0">
                <a:cs typeface="B Nazanin" panose="00000400000000000000" pitchFamily="2" charset="-78"/>
              </a:rPr>
              <a:t>	</a:t>
            </a: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همگاني</a:t>
            </a:r>
          </a:p>
          <a:p>
            <a:pPr marL="566928" indent="-457200" algn="r" rtl="1"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بيماران ديابتي و خانواده هايشان</a:t>
            </a:r>
          </a:p>
          <a:p>
            <a:pPr marL="566928" indent="-457200" algn="r" rtl="1"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زنان مبتلا به ديابت بارداري</a:t>
            </a:r>
          </a:p>
          <a:p>
            <a:pPr marL="566928" indent="-457200" algn="r" rtl="1">
              <a:buFont typeface="Wingdings" panose="05000000000000000000" pitchFamily="2" charset="2"/>
              <a:buChar char="ü"/>
            </a:pPr>
            <a:r>
              <a:rPr lang="fa-IR" sz="2600" b="1" dirty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	افراد پره ديابتي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ثبت و گزارش اطلاعات به سطح بالاتر</a:t>
            </a:r>
          </a:p>
        </p:txBody>
      </p:sp>
    </p:spTree>
    <p:extLst>
      <p:ext uri="{BB962C8B-B14F-4D97-AF65-F5344CB8AC3E}">
        <p14:creationId xmlns:p14="http://schemas.microsoft.com/office/powerpoint/2010/main" val="9330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186175-B4C2-3A23-707F-DBA5FD28E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262" y="192947"/>
            <a:ext cx="5293452" cy="6665053"/>
          </a:xfrm>
        </p:spPr>
      </p:pic>
    </p:spTree>
    <p:extLst>
      <p:ext uri="{BB962C8B-B14F-4D97-AF65-F5344CB8AC3E}">
        <p14:creationId xmlns:p14="http://schemas.microsoft.com/office/powerpoint/2010/main" val="2707395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0882C-6E5A-5A1D-1D2A-6EF20EAF5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771" y="541069"/>
            <a:ext cx="6086475" cy="15049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3E235-842F-FEB1-CD3F-B3BC4214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65" y="2694725"/>
            <a:ext cx="5988424" cy="2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43E9-65C3-B873-BDB3-BE5E0026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02" y="128208"/>
            <a:ext cx="9806474" cy="1507067"/>
          </a:xfrm>
        </p:spPr>
        <p:txBody>
          <a:bodyPr/>
          <a:lstStyle/>
          <a:p>
            <a:r>
              <a:rPr lang="fa-IR" altLang="en-US" sz="3600" b="1" dirty="0">
                <a:solidFill>
                  <a:srgbClr val="FF0000"/>
                </a:solidFill>
                <a:cs typeface="B Zar" pitchFamily="2" charset="-78"/>
              </a:rPr>
              <a:t>وضعیت موجود عوامل خطر بیماریهای غیرواگیردر گیلان: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20FC-B5E7-92FE-0947-ADA63C2C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4" y="1707501"/>
            <a:ext cx="10095723" cy="5022291"/>
          </a:xfrm>
        </p:spPr>
        <p:txBody>
          <a:bodyPr>
            <a:normAutofit fontScale="55000" lnSpcReduction="20000"/>
          </a:bodyPr>
          <a:lstStyle/>
          <a:p>
            <a:pPr lvl="1" algn="just" rtl="1" eaLnBrk="1" hangingPunct="1">
              <a:spcAft>
                <a:spcPts val="1000"/>
              </a:spcAft>
            </a:pPr>
            <a:endParaRPr lang="en-US" altLang="en-US" sz="4400" dirty="0">
              <a:latin typeface="Calibri" panose="020F0502020204030204" pitchFamily="34" charset="0"/>
            </a:endParaRPr>
          </a:p>
          <a:p>
            <a:pPr lvl="1" algn="just" rtl="1" eaLnBrk="1" hangingPunct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B Yagut" panose="00000400000000000000" pitchFamily="2" charset="-78"/>
              </a:rPr>
              <a:t>فشار خون 43.53%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B Yagut" panose="00000400000000000000" pitchFamily="2" charset="-78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4400" b="1" i="1" dirty="0">
                <a:solidFill>
                  <a:schemeClr val="bg1"/>
                </a:solidFill>
                <a:latin typeface="Calibri" panose="020F0502020204030204" pitchFamily="34" charset="0"/>
              </a:rPr>
              <a:t>SBP &gt; 140 and /or DBP more than 90 Hg</a:t>
            </a: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4400" b="1" dirty="0">
                <a:latin typeface="Calibri" panose="020F0502020204030204" pitchFamily="34" charset="0"/>
              </a:rPr>
              <a:t> </a:t>
            </a:r>
          </a:p>
          <a:p>
            <a:pPr lvl="1" algn="just" rtl="1">
              <a:spcAft>
                <a:spcPts val="1000"/>
              </a:spcAft>
              <a:buFontTx/>
              <a:buChar char="-"/>
            </a:pPr>
            <a:r>
              <a:rPr lang="fa-IR" sz="4400" b="1" dirty="0">
                <a:solidFill>
                  <a:schemeClr val="bg1"/>
                </a:solidFill>
                <a:cs typeface="B Zar" pitchFamily="2" charset="-78"/>
              </a:rPr>
              <a:t>گیلان در </a:t>
            </a:r>
            <a:r>
              <a:rPr lang="fa-IR" sz="4400" b="1" dirty="0">
                <a:solidFill>
                  <a:srgbClr val="FF0000"/>
                </a:solidFill>
                <a:cs typeface="B Zar" pitchFamily="2" charset="-78"/>
              </a:rPr>
              <a:t>رتبه اول </a:t>
            </a:r>
            <a:r>
              <a:rPr lang="fa-IR" sz="4400" b="1" dirty="0">
                <a:solidFill>
                  <a:schemeClr val="bg1"/>
                </a:solidFill>
                <a:cs typeface="B Zar" pitchFamily="2" charset="-78"/>
              </a:rPr>
              <a:t>کشوری در شیوع فشارخون بالا و چاقی و افزایش وزن قرار دارد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just" rtl="1" eaLnBrk="1" hangingPunct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Yagut" panose="00000400000000000000" pitchFamily="2" charset="-78"/>
              </a:rPr>
              <a:t>قند خون غیرمعمول 18.75%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Yagut" panose="00000400000000000000" pitchFamily="2" charset="-78"/>
              </a:rPr>
              <a:t>(FBS)</a:t>
            </a:r>
            <a:endParaRPr lang="fa-IR" altLang="en-US" sz="4400" b="1" dirty="0">
              <a:latin typeface="Calibri" panose="020F0502020204030204" pitchFamily="34" charset="0"/>
              <a:cs typeface="B Zar" panose="00000400000000000000" pitchFamily="2" charset="-78"/>
            </a:endParaRPr>
          </a:p>
          <a:p>
            <a:pPr lvl="1" algn="just" rtl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گیلان در </a:t>
            </a: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رتبه سوم </a:t>
            </a: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کشوری در شیوع قند خون ناشتای بالا قرار دارد</a:t>
            </a:r>
          </a:p>
          <a:p>
            <a:pPr lvl="1" algn="just" rtl="1" eaLnBrk="1" hangingPunct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Yagut" panose="00000400000000000000" pitchFamily="2" charset="-78"/>
              </a:rPr>
              <a:t>کلسترول بالا 41.06%</a:t>
            </a: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(Serum level of Cholesterol &gt; 200 mg/dL)</a:t>
            </a:r>
            <a:endParaRPr lang="fa-IR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algn="just" rtl="1" eaLnBrk="1" hangingPunct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گیلان در </a:t>
            </a: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رتبه اول </a:t>
            </a: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B Zar" panose="00000400000000000000" pitchFamily="2" charset="-78"/>
              </a:rPr>
              <a:t>کشوری در شیوع کلسترول بالای 200 قرار دارد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  <a:cs typeface="B Zar" panose="00000400000000000000" pitchFamily="2" charset="-78"/>
            </a:endParaRPr>
          </a:p>
          <a:p>
            <a:pPr lvl="1" algn="just" rtl="1" eaLnBrk="1" hangingPunct="1">
              <a:spcAft>
                <a:spcPts val="1000"/>
              </a:spcAft>
              <a:buFontTx/>
              <a:buChar char="-"/>
            </a:pPr>
            <a:r>
              <a:rPr lang="fa-IR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B Yagut" panose="00000400000000000000" pitchFamily="2" charset="-78"/>
              </a:rPr>
              <a:t>کم تحرکی 45.4%</a:t>
            </a:r>
            <a:r>
              <a:rPr lang="en-US" altLang="en-US" sz="4400" b="1" i="1" dirty="0">
                <a:solidFill>
                  <a:schemeClr val="bg1"/>
                </a:solidFill>
                <a:latin typeface="Calibri" panose="020F0502020204030204" pitchFamily="34" charset="0"/>
              </a:rPr>
              <a:t>(&lt; 600 MET-Minutes/week</a:t>
            </a: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lvl="1" algn="just" rtl="1" eaLnBrk="1" hangingPunct="1">
              <a:spcAft>
                <a:spcPts val="1000"/>
              </a:spcAft>
            </a:pPr>
            <a:endParaRPr lang="en-US" altLang="en-US" sz="4400" b="1" dirty="0">
              <a:latin typeface="Calibri" panose="020F0502020204030204" pitchFamily="34" charset="0"/>
            </a:endParaRPr>
          </a:p>
          <a:p>
            <a:pPr algn="ctr" rtl="1" eaLnBrk="1" hangingPunct="1">
              <a:spcAft>
                <a:spcPts val="1000"/>
              </a:spcAft>
            </a:pP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منبع: </a:t>
            </a:r>
            <a:r>
              <a:rPr lang="en-US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STEP</a:t>
            </a:r>
            <a:r>
              <a:rPr lang="fa-IR" alt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 2020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7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B3A8-B64F-CAD7-359A-1DE44DBF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11062"/>
            <a:ext cx="4355795" cy="813732"/>
          </a:xfrm>
        </p:spPr>
        <p:txBody>
          <a:bodyPr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نحوه اجرا: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7340-78BC-DC1E-D5CF-0DD59D3C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672" y="1224794"/>
            <a:ext cx="9181242" cy="522214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فراخوان و اطلاع رسانی همگانی از طریق رسانه ملی در سطح کشور و استان ها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فراخوان از طریق پایگاه های اینترنتی و فضای مجازی و تولید پلاکارد، پوستر، بنر و....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پذبرش افراد گروه هدف (پذیرش افراد ساکن روستایی در خانه های بهداشت و افراد ساکن شهرهای زیر 20هزار نفر و جمعیت تحت پوشش در 93 شهر برنامه سلامت خانواده شهری در پایگاه های سلامت و مراکز خدمات سلامت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پذیرش کارمندان سازمان ها توسط تیم های اعزامی به سازمان های دولتی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پذیرش افراد در ایستگاه های مجری طرح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پرسشگری (توسط بهورزان، مراقبین سلامت، ماماها، داوطلبان سلامت و سایر کارکنان بهداشتی درمانی....)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معاینه بالینی اندازه گیری قند و فشارخون (توسط بهورزان، مراقبین سلامت، ماماها، داوطلبان سلامت و سایر کارکنان بهداشتی درمانی....)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اندازه گیری قندخون در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آزمایشگاه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انجام می شود .</a:t>
            </a:r>
          </a:p>
        </p:txBody>
      </p:sp>
    </p:spTree>
    <p:extLst>
      <p:ext uri="{BB962C8B-B14F-4D97-AF65-F5344CB8AC3E}">
        <p14:creationId xmlns:p14="http://schemas.microsoft.com/office/powerpoint/2010/main" val="1619733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9C43-DA64-DDDE-3AE1-34FBA11B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657705" cy="508582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انجام غربالگری با دستگاه گلوکومتر در صورتی که آزمایش در خانه بهداشت یا پایگاه سلامت یا مرکز خدمات جامع سلامت توسل پرسنل مرتبط انجام شود بلامانع است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Zar" panose="00000400000000000000" pitchFamily="2" charset="-78"/>
              </a:rPr>
              <a:t>بنابراین در ایستگاه های آزمایش قندخون انجام نخواهد شد و صرفا افراد در معرض خطر دیابت شناسایی شده و به واحدهای بهداشتی درمانی برای آزمایش معرفی خواهند شد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ثبت اطلاعات در پرسشنامه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آموزش و اجرای برنامه مراقبتی به افراد سالم، مشکوک به پرفشاری خون و دیابت و بیماران مبتلا به پگرفشاری خون یا دیابت توسط پرسنل مرتبط طبق فلوچارت</a:t>
            </a:r>
            <a:endParaRPr lang="en-US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28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759CA4F-B387-0736-E763-914B9538D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519" y="216322"/>
            <a:ext cx="8506437" cy="5982744"/>
          </a:xfrm>
        </p:spPr>
      </p:pic>
    </p:spTree>
    <p:extLst>
      <p:ext uri="{BB962C8B-B14F-4D97-AF65-F5344CB8AC3E}">
        <p14:creationId xmlns:p14="http://schemas.microsoft.com/office/powerpoint/2010/main" val="1222201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36F5F-860F-1A86-4CD1-D6924045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2676078"/>
            <a:ext cx="8535140" cy="15058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DE2651-7058-D6C3-EBE9-E6BA16E0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170" y="1231900"/>
            <a:ext cx="8534400" cy="40767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تکمیل و تحویل فرم ارجاع فوری به پزشک مرکز خدمات جامع سلامت به افراد مشکوک و بیماران مبتلا به دیابت یا پرفشاری خون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تجزیه و تحلیل داده ها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chemeClr val="bg1"/>
                </a:solidFill>
                <a:cs typeface="B Zar" panose="00000400000000000000" pitchFamily="2" charset="-78"/>
              </a:rPr>
              <a:t>تهیه گزارش</a:t>
            </a:r>
            <a:endParaRPr lang="en-US" sz="28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6716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7051-4FA7-9186-49E1-9CAB233A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356" y="0"/>
            <a:ext cx="3592512" cy="1507067"/>
          </a:xfrm>
        </p:spPr>
        <p:txBody>
          <a:bodyPr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مجریان برنامه: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A07C-263C-7BB9-C8E7-B9116942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912" y="1803400"/>
            <a:ext cx="8534400" cy="3615267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مراقب ناظر بیماری ها و مراقبین سلامت در مراکز جامع خدمات سلامت و پایگاه های شهری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بهورزان در خانه های بهداشت روستایی معاونت های بهداشتی دانشگاه ها و دانشکده های علوم پزشکی کشور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کارکنان بهداشتی درمانی تحت پوشش سازمان های اداری دارای مراکز بهداشتی درمانی و بیمارستانها</a:t>
            </a:r>
            <a:endParaRPr lang="en-US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913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95E9-57B2-0613-C8D7-8F60309B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700" y="342901"/>
            <a:ext cx="3848100" cy="889000"/>
          </a:xfrm>
        </p:spPr>
        <p:txBody>
          <a:bodyPr/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ناظرین: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5B92-08BC-909D-E3D1-C6881909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500" y="1231901"/>
            <a:ext cx="7861300" cy="18922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برنامه در دو سطح ناظر دارد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ناظر ستاد دانشگاه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ناظر شهرستانی</a:t>
            </a:r>
            <a:endParaRPr lang="en-US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8616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9DCB1A-134F-1D48-8267-F0F8646D5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564" y="0"/>
            <a:ext cx="5071436" cy="6654800"/>
          </a:xfrm>
        </p:spPr>
      </p:pic>
    </p:spTree>
    <p:extLst>
      <p:ext uri="{BB962C8B-B14F-4D97-AF65-F5344CB8AC3E}">
        <p14:creationId xmlns:p14="http://schemas.microsoft.com/office/powerpoint/2010/main" val="3884054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285D53-4CEB-D05E-335D-FECD33065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63" y="685800"/>
            <a:ext cx="8797437" cy="4838700"/>
          </a:xfrm>
        </p:spPr>
      </p:pic>
    </p:spTree>
    <p:extLst>
      <p:ext uri="{BB962C8B-B14F-4D97-AF65-F5344CB8AC3E}">
        <p14:creationId xmlns:p14="http://schemas.microsoft.com/office/powerpoint/2010/main" val="3915385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4478-21A5-56A1-21C6-F291423D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2616"/>
            <a:ext cx="5141912" cy="98636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cs typeface="B Zar" panose="00000400000000000000" pitchFamily="2" charset="-78"/>
              </a:rPr>
              <a:t>اندازه گیری فشارخون: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68AD-BD9E-4B87-979F-A2596B4E8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2" y="1409700"/>
            <a:ext cx="9333408" cy="411480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رعایت شرایبط قبل از اندازه گیری فشارخون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از فرد معاینه شونده خواسته شود 5 دقیقه آرام بنشیند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اندازه گیری فشارخون از طریق نبض(لمس)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اندازه گیری فشارخون نوبت اول از طریق گوشی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اندازه گیری فشارخون نوبت دوم از طریق گوشی در صورتیکه فشارخون سیستول 140 میلی متر جیوه و بیشتر و یا فشارخون 90 میلی متر جیوه و بیشتر است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محاسبه میانگین فشارخون دو نوبت آخر</a:t>
            </a:r>
            <a:endParaRPr lang="en-US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37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0E55B6-D31E-0371-2144-DF6956AE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0" y="42594"/>
            <a:ext cx="5986277" cy="6599506"/>
          </a:xfrm>
        </p:spPr>
      </p:pic>
    </p:spTree>
    <p:extLst>
      <p:ext uri="{BB962C8B-B14F-4D97-AF65-F5344CB8AC3E}">
        <p14:creationId xmlns:p14="http://schemas.microsoft.com/office/powerpoint/2010/main" val="25299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2183-C4C2-0F52-D403-500F177E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366934"/>
            <a:ext cx="11066107" cy="5117842"/>
          </a:xfrm>
        </p:spPr>
        <p:txBody>
          <a:bodyPr>
            <a:normAutofit/>
          </a:bodyPr>
          <a:lstStyle/>
          <a:p>
            <a:pPr marL="342900" indent="-342900" algn="just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الف) اهداف مشابه با اهداف سازمان جهانی بهداشت: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1: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25%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در خطر مرگ زودرس ناشی از بیماری های قلبی عروقی، سرطان، دیابت بیماری های مزمن ریوی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2: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حداقل</a:t>
            </a:r>
            <a:r>
              <a:rPr lang="fa-IR" dirty="0">
                <a:latin typeface="Arial" pitchFamily="34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10%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مصرف الکل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4: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30%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متوسط مصرف نمک در جامعه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5: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30%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شیوع مصرف دخانیات در افراد بالاتر از 15 سال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6: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25%</a:t>
            </a:r>
            <a:r>
              <a:rPr lang="fa-IR" b="1" dirty="0">
                <a:latin typeface="Arial" pitchFamily="34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شیوع فشار خون بالا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7: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ثابت نگهداشتن </a:t>
            </a:r>
            <a:r>
              <a:rPr lang="fa-IR" dirty="0">
                <a:solidFill>
                  <a:schemeClr val="tx1"/>
                </a:solidFill>
                <a:latin typeface="Arial" pitchFamily="34" charset="0"/>
                <a:cs typeface="B Nazanin" pitchFamily="2" charset="-78"/>
              </a:rPr>
              <a:t>میزان</a:t>
            </a:r>
            <a:r>
              <a:rPr lang="fa-IR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بیماری دیابت و چاقی</a:t>
            </a:r>
          </a:p>
          <a:p>
            <a:pPr marL="342900" indent="-342900" algn="just" rtl="1">
              <a:buNone/>
            </a:pPr>
            <a:r>
              <a:rPr lang="fa-IR" b="1" dirty="0">
                <a:latin typeface="Arial" pitchFamily="34" charset="0"/>
                <a:cs typeface="B Titr" pitchFamily="2" charset="-78"/>
              </a:rPr>
              <a:t>هدف 9: </a:t>
            </a:r>
            <a:r>
              <a:rPr lang="fa-IR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80% </a:t>
            </a:r>
            <a:r>
              <a:rPr lang="fa-IR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دسترسی به تکنولوژی ها و داروهای اساسی قابل فراهمی شامل داروهای ژنریک مورد نیاز برای درمان بیماری های غیرواگیر در بخش های خصوصی و دولتی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AD0629A-8807-0807-7149-B0E75D8AE8ED}"/>
              </a:ext>
            </a:extLst>
          </p:cNvPr>
          <p:cNvSpPr/>
          <p:nvPr/>
        </p:nvSpPr>
        <p:spPr>
          <a:xfrm>
            <a:off x="3612502" y="101601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effectLst/>
                <a:latin typeface="Arial" pitchFamily="34" charset="0"/>
                <a:cs typeface="B Titr" pitchFamily="2" charset="-78"/>
              </a:rPr>
              <a:t>اهداف بیماری های غیرواگیر برای جمعیت ایران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6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9D6D8-207C-1C6F-8628-AC8773547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232" y="101600"/>
            <a:ext cx="7427099" cy="6451600"/>
          </a:xfrm>
        </p:spPr>
      </p:pic>
    </p:spTree>
    <p:extLst>
      <p:ext uri="{BB962C8B-B14F-4D97-AF65-F5344CB8AC3E}">
        <p14:creationId xmlns:p14="http://schemas.microsoft.com/office/powerpoint/2010/main" val="655051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BD96-0225-763C-0CAE-06508DD3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900" y="275165"/>
            <a:ext cx="2703512" cy="1214967"/>
          </a:xfrm>
        </p:spPr>
        <p:txBody>
          <a:bodyPr/>
          <a:lstStyle/>
          <a:p>
            <a:pPr algn="ctr" rtl="1"/>
            <a:r>
              <a:rPr lang="fa-IR" b="1" dirty="0">
                <a:cs typeface="B Zar" panose="00000400000000000000" pitchFamily="2" charset="-78"/>
              </a:rPr>
              <a:t>نکته مهم: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6C565-1A39-C20F-D647-BDFCD5AF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677" y="1409350"/>
            <a:ext cx="8534400" cy="2944537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غربالگری فشارخون و دیابت همراه هم انجام می شود ولی مداخلات مرتبط با هریک از این دو وضعیت مستقل پیگیری می شود.</a:t>
            </a:r>
          </a:p>
          <a:p>
            <a:pPr marL="0" indent="0" algn="r" rtl="1">
              <a:buNone/>
            </a:pPr>
            <a:endParaRPr lang="fa-IR" sz="24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chemeClr val="bg1"/>
                </a:solidFill>
                <a:cs typeface="B Zar" panose="00000400000000000000" pitchFamily="2" charset="-78"/>
              </a:rPr>
              <a:t>در فشارخون بالا مداخله درمانی بلافاصله آغاز می گردد و منتظر نتیجه غربالگری دیابت نباشید</a:t>
            </a:r>
            <a:endParaRPr lang="en-US" sz="2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273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7F15-F2C2-AB07-4E5E-2E561654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E9F73-B4A9-B0FA-FD19-E6A87B3BC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43" y="685799"/>
            <a:ext cx="8201740" cy="5308599"/>
          </a:xfrm>
        </p:spPr>
      </p:pic>
    </p:spTree>
    <p:extLst>
      <p:ext uri="{BB962C8B-B14F-4D97-AF65-F5344CB8AC3E}">
        <p14:creationId xmlns:p14="http://schemas.microsoft.com/office/powerpoint/2010/main" val="4123168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4BA51-4368-8C55-B8EA-EEC5A168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449" y="1"/>
            <a:ext cx="7890439" cy="6550924"/>
          </a:xfrm>
        </p:spPr>
      </p:pic>
    </p:spTree>
    <p:extLst>
      <p:ext uri="{BB962C8B-B14F-4D97-AF65-F5344CB8AC3E}">
        <p14:creationId xmlns:p14="http://schemas.microsoft.com/office/powerpoint/2010/main" val="4048791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7E00FB-CCE2-9586-99ED-B001E86F9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425" y="954881"/>
            <a:ext cx="9403829" cy="4777179"/>
          </a:xfrm>
        </p:spPr>
      </p:pic>
    </p:spTree>
    <p:extLst>
      <p:ext uri="{BB962C8B-B14F-4D97-AF65-F5344CB8AC3E}">
        <p14:creationId xmlns:p14="http://schemas.microsoft.com/office/powerpoint/2010/main" val="4083432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12406-BC8D-22D6-3447-4F2666CF4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742" y="624062"/>
            <a:ext cx="8856515" cy="4659115"/>
          </a:xfrm>
        </p:spPr>
      </p:pic>
    </p:spTree>
    <p:extLst>
      <p:ext uri="{BB962C8B-B14F-4D97-AF65-F5344CB8AC3E}">
        <p14:creationId xmlns:p14="http://schemas.microsoft.com/office/powerpoint/2010/main" val="260300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8714D-80B8-CE76-9190-EFA30AFA2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659" y="163773"/>
            <a:ext cx="7681414" cy="6401180"/>
          </a:xfrm>
        </p:spPr>
      </p:pic>
    </p:spTree>
    <p:extLst>
      <p:ext uri="{BB962C8B-B14F-4D97-AF65-F5344CB8AC3E}">
        <p14:creationId xmlns:p14="http://schemas.microsoft.com/office/powerpoint/2010/main" val="124087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CC2AB0-1BF0-29D1-9ECB-787D2627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10441362" cy="6408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7CCE5-7C7F-E679-F3DB-4816602C6F8F}"/>
              </a:ext>
            </a:extLst>
          </p:cNvPr>
          <p:cNvSpPr txBox="1"/>
          <p:nvPr/>
        </p:nvSpPr>
        <p:spPr>
          <a:xfrm>
            <a:off x="4446239" y="257423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سلامت و پیروز باشید</a:t>
            </a:r>
          </a:p>
        </p:txBody>
      </p:sp>
    </p:spTree>
    <p:extLst>
      <p:ext uri="{BB962C8B-B14F-4D97-AF65-F5344CB8AC3E}">
        <p14:creationId xmlns:p14="http://schemas.microsoft.com/office/powerpoint/2010/main" val="102800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A905-AB0E-33C8-0091-E706BAF3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92" y="1203649"/>
            <a:ext cx="8534400" cy="521581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ب) اهداف متفاوت با اهداف سازمان جهانی بهداشت:</a:t>
            </a:r>
          </a:p>
          <a:p>
            <a:pPr marL="0" indent="0" algn="just" rtl="1">
              <a:buNone/>
            </a:pPr>
            <a:r>
              <a:rPr lang="fa-IR" sz="2000" b="1" dirty="0">
                <a:latin typeface="Arial" pitchFamily="34" charset="0"/>
                <a:cs typeface="B Titr" pitchFamily="2" charset="-78"/>
              </a:rPr>
              <a:t>هدف 3: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20% </a:t>
            </a:r>
            <a:r>
              <a:rPr lang="fa-IR" sz="20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(10%)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شیوع فعالیت بدنی ناکافی</a:t>
            </a:r>
          </a:p>
          <a:p>
            <a:pPr marL="0" indent="0" algn="just" rtl="1">
              <a:buNone/>
            </a:pPr>
            <a:r>
              <a:rPr lang="fa-IR" sz="2000" b="1" dirty="0">
                <a:latin typeface="Arial" pitchFamily="34" charset="0"/>
                <a:cs typeface="B Titr" pitchFamily="2" charset="-78"/>
              </a:rPr>
              <a:t>هدف 8: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دریافت دارو و مشاوره (از جمله کنترل قند خون) توسط حداقل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70%</a:t>
            </a:r>
            <a:r>
              <a:rPr lang="fa-IR" sz="20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 (50%)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از افراد واجد شرایط برای پیشگیری از حمله های قلبی و سکته مغزی</a:t>
            </a:r>
          </a:p>
          <a:p>
            <a:pPr marL="0" indent="0" algn="just" rtl="1">
              <a:buNone/>
            </a:pPr>
            <a:r>
              <a:rPr lang="fa-IR" sz="2000" b="1" dirty="0">
                <a:latin typeface="Arial" pitchFamily="34" charset="0"/>
                <a:cs typeface="B Titr" pitchFamily="2" charset="-78"/>
              </a:rPr>
              <a:t>هدف 10: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به صفر رساندن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میزان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Trans Fatty Acid</a:t>
            </a:r>
            <a:r>
              <a:rPr lang="fa-IR" sz="18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در روغن ها و غذاهای فرآوری شده</a:t>
            </a:r>
          </a:p>
          <a:p>
            <a:pPr marL="0" indent="0" algn="just" rtl="1">
              <a:buNone/>
            </a:pPr>
            <a:endParaRPr lang="fa-IR" sz="2000" b="1" dirty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sz="2000" dirty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اهداف اختصاصی ایران</a:t>
            </a:r>
          </a:p>
          <a:p>
            <a:pPr marL="0" indent="0" algn="just" rtl="1">
              <a:buNone/>
            </a:pPr>
            <a:r>
              <a:rPr lang="fa-IR" sz="1800" b="1" dirty="0">
                <a:latin typeface="Arial" pitchFamily="34" charset="0"/>
                <a:cs typeface="B Titr" pitchFamily="2" charset="-78"/>
              </a:rPr>
              <a:t>هدف 11: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20%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میزان مرگ و میر ناشی از سوانح و حوادث ترافیکی</a:t>
            </a:r>
          </a:p>
          <a:p>
            <a:pPr marL="0" indent="0" algn="just" rtl="1">
              <a:buNone/>
            </a:pPr>
            <a:r>
              <a:rPr lang="fa-IR" sz="1800" b="1" dirty="0">
                <a:latin typeface="Arial" pitchFamily="34" charset="0"/>
                <a:cs typeface="B Titr" pitchFamily="2" charset="-78"/>
              </a:rPr>
              <a:t>هدف 12: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10%</a:t>
            </a:r>
            <a:r>
              <a:rPr lang="fa-IR" sz="2000" b="1" dirty="0">
                <a:solidFill>
                  <a:srgbClr val="00B05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کاهش نسبی در میزان مرگ و میر ناشی از مصرف مواد مخدر</a:t>
            </a:r>
          </a:p>
          <a:p>
            <a:pPr marL="0" indent="0" algn="just" rtl="1">
              <a:buNone/>
            </a:pPr>
            <a:r>
              <a:rPr lang="fa-IR" sz="1800" dirty="0">
                <a:latin typeface="Arial" pitchFamily="34" charset="0"/>
                <a:cs typeface="B Titr" pitchFamily="2" charset="-78"/>
              </a:rPr>
              <a:t>هدف 13: </a:t>
            </a:r>
            <a:r>
              <a:rPr lang="fa-IR" sz="2000" b="1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20% 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B Nazanin" pitchFamily="2" charset="-78"/>
              </a:rPr>
              <a:t>افزایش دسترسی به درمان بیماری های روحی-روانی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B Titr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ADBC047-DFBC-2239-C68F-269357DA630C}"/>
              </a:ext>
            </a:extLst>
          </p:cNvPr>
          <p:cNvSpPr/>
          <p:nvPr/>
        </p:nvSpPr>
        <p:spPr>
          <a:xfrm>
            <a:off x="3500534" y="211668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effectLst/>
                <a:latin typeface="Arial" pitchFamily="34" charset="0"/>
                <a:cs typeface="B Titr" pitchFamily="2" charset="-78"/>
              </a:rPr>
              <a:t>اهداف بیماری های غیرواگیر برای جمعیت ایران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2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8444-BB64-3A47-DEF9-F954F3C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4468671"/>
            <a:ext cx="9423918" cy="1507067"/>
          </a:xfrm>
        </p:spPr>
        <p:txBody>
          <a:bodyPr/>
          <a:lstStyle/>
          <a:p>
            <a:pPr algn="r" rtl="1"/>
            <a:r>
              <a:rPr lang="fa-IR" dirty="0">
                <a:cs typeface="B Zar" panose="00000400000000000000" pitchFamily="2" charset="-78"/>
              </a:rPr>
              <a:t>14 نوامبر (23 آبان ماه)هر سال مصادف با روز جهانی دیابت است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2" descr="C:\Users\gholaminejad\Desktop\World-Diabetes-Day.png">
            <a:extLst>
              <a:ext uri="{FF2B5EF4-FFF2-40B4-BE49-F238E27FC236}">
                <a16:creationId xmlns:a16="http://schemas.microsoft.com/office/drawing/2014/main" id="{DD4FD5A1-16FB-1E73-243D-2B63F1295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85" y="186612"/>
            <a:ext cx="8775219" cy="4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7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D54787-5187-AD0C-FAC7-323C6501CE36}"/>
              </a:ext>
            </a:extLst>
          </p:cNvPr>
          <p:cNvSpPr txBox="1"/>
          <p:nvPr/>
        </p:nvSpPr>
        <p:spPr>
          <a:xfrm>
            <a:off x="3762570" y="501134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نماد روز جهانی دیابت یک دایره آبی است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روز جهانی دیابت - مرکز آموزشی و درمانی حضرت ولیعصر(عج)">
            <a:extLst>
              <a:ext uri="{FF2B5EF4-FFF2-40B4-BE49-F238E27FC236}">
                <a16:creationId xmlns:a16="http://schemas.microsoft.com/office/drawing/2014/main" id="{B37F8D79-662E-9C14-1E54-A30CC088E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70" y="1548881"/>
            <a:ext cx="5582459" cy="35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AA26-0B97-5B69-D273-658001CA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587830"/>
            <a:ext cx="10120637" cy="5281126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fa-IR" sz="3200" b="1" dirty="0">
                <a:solidFill>
                  <a:schemeClr val="bg1"/>
                </a:solidFill>
                <a:cs typeface="B Zar" panose="00000400000000000000" pitchFamily="2" charset="-78"/>
              </a:rPr>
              <a:t>باتوجه به افزایش روز افزون مبتلایان به این بیماری، این روز با هدف آشنایی و اطلاع‌رسانی عموم مردم درباره دیابت، عوارض و درمان آن نام‌گذاری شده است. دیابت درمان‌ نشده می‌تواند عوارضی جدی از قبیل کوری ناگهانی، نارسایی کلیوی، سکته مغزی و قطع پا به دنبال داشته باشد؛ به همین جهت می‌تواند باعث ایجاد هزینه‌های طولانی‌مدت پزشکی و غیرپزشکی برای بیماران، خانواده‌ی آن‌ها، مراقبین و نظام سلامت شود.</a:t>
            </a:r>
            <a:endParaRPr lang="en-US" sz="3200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2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BEE5-A8D0-655B-DD53-CF7AE578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71" y="587136"/>
            <a:ext cx="8534400" cy="2090750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شعار روز جهانی دیابت در سال 1402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62C1-44C2-A828-36FF-9B10DBFF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16" y="3060441"/>
            <a:ext cx="7772367" cy="1744479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4000" dirty="0">
                <a:solidFill>
                  <a:srgbClr val="FF0000"/>
                </a:solidFill>
                <a:cs typeface="B Titr" pitchFamily="2" charset="-78"/>
              </a:rPr>
              <a:t>«شناخت عوامل خطر، اقدام موثر» </a:t>
            </a:r>
          </a:p>
          <a:p>
            <a:pPr marL="0" indent="0" algn="ct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347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358</TotalTime>
  <Words>2133</Words>
  <Application>Microsoft Office PowerPoint</Application>
  <PresentationFormat>Widescreen</PresentationFormat>
  <Paragraphs>248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2  Nazanin</vt:lpstr>
      <vt:lpstr>Arial</vt:lpstr>
      <vt:lpstr>B Nazanin</vt:lpstr>
      <vt:lpstr>B Titr</vt:lpstr>
      <vt:lpstr>B Yagut</vt:lpstr>
      <vt:lpstr>B Zar</vt:lpstr>
      <vt:lpstr>Calibri</vt:lpstr>
      <vt:lpstr>Century Gothic</vt:lpstr>
      <vt:lpstr>Georgia</vt:lpstr>
      <vt:lpstr>Tahoma</vt:lpstr>
      <vt:lpstr>Wingdings</vt:lpstr>
      <vt:lpstr>Wingdings 3</vt:lpstr>
      <vt:lpstr>Slice</vt:lpstr>
      <vt:lpstr>PowerPoint Presentation</vt:lpstr>
      <vt:lpstr>اهمیت بیماری های غیرواگیر</vt:lpstr>
      <vt:lpstr>وضعیت موجود عوامل خطر بیماریهای غیرواگیردر گیلان:</vt:lpstr>
      <vt:lpstr>PowerPoint Presentation</vt:lpstr>
      <vt:lpstr>PowerPoint Presentation</vt:lpstr>
      <vt:lpstr>14 نوامبر (23 آبان ماه)هر سال مصادف با روز جهانی دیابت است</vt:lpstr>
      <vt:lpstr>PowerPoint Presentation</vt:lpstr>
      <vt:lpstr>PowerPoint Presentation</vt:lpstr>
      <vt:lpstr>شعار روز جهانی دیابت در سال 1402</vt:lpstr>
      <vt:lpstr>بیماریابی  و  تشخیص  زودهنگام بیماران؟؟؟</vt:lpstr>
      <vt:lpstr>PowerPoint Presentation</vt:lpstr>
      <vt:lpstr>خطرسنجی به عنوان مهمترین روش بیماریابی دیابت، فشارخون بالا، اختلال چربی خون و بیماری های قلبی عروقی</vt:lpstr>
      <vt:lpstr>بیماری دیابت چیست؟</vt:lpstr>
      <vt:lpstr>انواع دیابت:</vt:lpstr>
      <vt:lpstr>PowerPoint Presentation</vt:lpstr>
      <vt:lpstr>عوامل خطر بروز دیابت نوع 2:</vt:lpstr>
      <vt:lpstr>گروه های هدف :    افراد 30 سال و بیشتر   زنان باردار </vt:lpstr>
      <vt:lpstr>تاریخچه:</vt:lpstr>
      <vt:lpstr>روند اجرایی برنامه: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وظایف کارشناس مراقب سلامت</vt:lpstr>
      <vt:lpstr>وظایف کارشناس مراقب سلامت ...</vt:lpstr>
      <vt:lpstr>PowerPoint Presentation</vt:lpstr>
      <vt:lpstr>PowerPoint Presentation</vt:lpstr>
      <vt:lpstr>نحوه اجرا:</vt:lpstr>
      <vt:lpstr>PowerPoint Presentation</vt:lpstr>
      <vt:lpstr>PowerPoint Presentation</vt:lpstr>
      <vt:lpstr>PowerPoint Presentation</vt:lpstr>
      <vt:lpstr>مجریان برنامه:</vt:lpstr>
      <vt:lpstr>ناظرین:</vt:lpstr>
      <vt:lpstr>PowerPoint Presentation</vt:lpstr>
      <vt:lpstr>PowerPoint Presentation</vt:lpstr>
      <vt:lpstr>اندازه گیری فشارخون: </vt:lpstr>
      <vt:lpstr>PowerPoint Presentation</vt:lpstr>
      <vt:lpstr>PowerPoint Presentation</vt:lpstr>
      <vt:lpstr>نکته مهم: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</dc:creator>
  <cp:lastModifiedBy>sarma</cp:lastModifiedBy>
  <cp:revision>14</cp:revision>
  <dcterms:created xsi:type="dcterms:W3CDTF">2023-11-14T19:38:41Z</dcterms:created>
  <dcterms:modified xsi:type="dcterms:W3CDTF">2023-11-20T05:44:27Z</dcterms:modified>
</cp:coreProperties>
</file>